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7" r:id="rId4"/>
    <p:sldId id="269" r:id="rId5"/>
    <p:sldId id="268" r:id="rId6"/>
    <p:sldId id="258" r:id="rId7"/>
    <p:sldId id="261" r:id="rId8"/>
    <p:sldId id="262" r:id="rId9"/>
    <p:sldId id="264" r:id="rId10"/>
    <p:sldId id="265" r:id="rId11"/>
    <p:sldId id="266" r:id="rId12"/>
  </p:sldIdLst>
  <p:sldSz cx="12192000" cy="6858000"/>
  <p:notesSz cx="12192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3"/>
    <p:restoredTop sz="95994"/>
  </p:normalViewPr>
  <p:slideViewPr>
    <p:cSldViewPr snapToGrid="0">
      <p:cViewPr varScale="1">
        <p:scale>
          <a:sx n="90" d="100"/>
          <a:sy n="90" d="100"/>
        </p:scale>
        <p:origin x="232" y="77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6003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9226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1228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9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3"/>
          <p:cNvSpPr txBox="1">
            <a:spLocks noGrp="1"/>
          </p:cNvSpPr>
          <p:nvPr>
            <p:ph type="title"/>
          </p:nvPr>
        </p:nvSpPr>
        <p:spPr>
          <a:xfrm>
            <a:off x="1315592" y="874521"/>
            <a:ext cx="9560814" cy="391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3"/>
          <p:cNvSpPr txBox="1">
            <a:spLocks noGrp="1"/>
          </p:cNvSpPr>
          <p:nvPr>
            <p:ph type="body" idx="1"/>
          </p:nvPr>
        </p:nvSpPr>
        <p:spPr>
          <a:xfrm>
            <a:off x="377545" y="1840179"/>
            <a:ext cx="11436908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3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 txBox="1"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subTitle" idx="1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"/>
          <p:cNvSpPr txBox="1">
            <a:spLocks noGrp="1"/>
          </p:cNvSpPr>
          <p:nvPr>
            <p:ph type="title"/>
          </p:nvPr>
        </p:nvSpPr>
        <p:spPr>
          <a:xfrm>
            <a:off x="1315592" y="874521"/>
            <a:ext cx="9560814" cy="391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2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 txBox="1">
            <a:spLocks noGrp="1"/>
          </p:cNvSpPr>
          <p:nvPr>
            <p:ph type="title"/>
          </p:nvPr>
        </p:nvSpPr>
        <p:spPr>
          <a:xfrm>
            <a:off x="1315592" y="874521"/>
            <a:ext cx="9560814" cy="391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/>
          <p:nvPr/>
        </p:nvSpPr>
        <p:spPr>
          <a:xfrm>
            <a:off x="10450068" y="326136"/>
            <a:ext cx="1406652" cy="379476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2"/>
          <p:cNvSpPr/>
          <p:nvPr/>
        </p:nvSpPr>
        <p:spPr>
          <a:xfrm>
            <a:off x="170687" y="199644"/>
            <a:ext cx="935736" cy="627888"/>
          </a:xfrm>
          <a:prstGeom prst="rect">
            <a:avLst/>
          </a:prstGeom>
          <a:blipFill rotWithShape="1">
            <a:blip r:embed="rId8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12"/>
          <p:cNvSpPr txBox="1">
            <a:spLocks noGrp="1"/>
          </p:cNvSpPr>
          <p:nvPr>
            <p:ph type="title"/>
          </p:nvPr>
        </p:nvSpPr>
        <p:spPr>
          <a:xfrm>
            <a:off x="1315592" y="874521"/>
            <a:ext cx="9560814" cy="391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2"/>
          <p:cNvSpPr txBox="1">
            <a:spLocks noGrp="1"/>
          </p:cNvSpPr>
          <p:nvPr>
            <p:ph type="body" idx="1"/>
          </p:nvPr>
        </p:nvSpPr>
        <p:spPr>
          <a:xfrm>
            <a:off x="377545" y="1840179"/>
            <a:ext cx="11436908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2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u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"/>
          <p:cNvSpPr txBox="1">
            <a:spLocks noGrp="1"/>
          </p:cNvSpPr>
          <p:nvPr>
            <p:ph type="title"/>
          </p:nvPr>
        </p:nvSpPr>
        <p:spPr>
          <a:xfrm>
            <a:off x="2378075" y="2148205"/>
            <a:ext cx="7389495" cy="873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2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LENDING CLUB CASE STUDY</a:t>
            </a:r>
            <a:br>
              <a:rPr lang="en-US" sz="2800" dirty="0">
                <a:solidFill>
                  <a:schemeClr val="accent2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</a:br>
            <a:r>
              <a:rPr lang="en-US" sz="2800" dirty="0">
                <a:solidFill>
                  <a:schemeClr val="accent2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SUBMISSION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134A2D-10C3-AE4D-BA0A-B7F1D568D542}"/>
              </a:ext>
            </a:extLst>
          </p:cNvPr>
          <p:cNvSpPr txBox="1"/>
          <p:nvPr/>
        </p:nvSpPr>
        <p:spPr>
          <a:xfrm>
            <a:off x="1055915" y="4245430"/>
            <a:ext cx="41035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Group Members: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r>
              <a:rPr lang="en-US" sz="1600" dirty="0">
                <a:solidFill>
                  <a:srgbClr val="0070C0"/>
                </a:solidFill>
              </a:rPr>
              <a:t>Karthik M Nair </a:t>
            </a:r>
          </a:p>
          <a:p>
            <a:r>
              <a:rPr lang="en-US" sz="1600" dirty="0" err="1">
                <a:solidFill>
                  <a:srgbClr val="0070C0"/>
                </a:solidFill>
              </a:rPr>
              <a:t>Hiep</a:t>
            </a:r>
            <a:r>
              <a:rPr lang="en-US" sz="1600" dirty="0">
                <a:solidFill>
                  <a:srgbClr val="0070C0"/>
                </a:solidFill>
              </a:rPr>
              <a:t> V Dang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0"/>
          <p:cNvSpPr txBox="1">
            <a:spLocks noGrp="1"/>
          </p:cNvSpPr>
          <p:nvPr>
            <p:ph type="title"/>
          </p:nvPr>
        </p:nvSpPr>
        <p:spPr>
          <a:xfrm>
            <a:off x="1215034" y="674368"/>
            <a:ext cx="2823566" cy="62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Analysis</a:t>
            </a:r>
            <a:endParaRPr sz="4000" dirty="0"/>
          </a:p>
        </p:txBody>
      </p:sp>
      <p:sp>
        <p:nvSpPr>
          <p:cNvPr id="128" name="Google Shape;128;p10"/>
          <p:cNvSpPr txBox="1">
            <a:spLocks noGrp="1"/>
          </p:cNvSpPr>
          <p:nvPr>
            <p:ph type="body" idx="1"/>
          </p:nvPr>
        </p:nvSpPr>
        <p:spPr>
          <a:xfrm>
            <a:off x="377545" y="1840179"/>
            <a:ext cx="11436908" cy="265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1811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1"/>
          <p:cNvSpPr txBox="1">
            <a:spLocks noGrp="1"/>
          </p:cNvSpPr>
          <p:nvPr>
            <p:ph type="title"/>
          </p:nvPr>
        </p:nvSpPr>
        <p:spPr>
          <a:xfrm>
            <a:off x="1315592" y="874521"/>
            <a:ext cx="149669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"/>
          <p:cNvSpPr txBox="1">
            <a:spLocks noGrp="1"/>
          </p:cNvSpPr>
          <p:nvPr>
            <p:ph type="title"/>
          </p:nvPr>
        </p:nvSpPr>
        <p:spPr>
          <a:xfrm>
            <a:off x="1341500" y="843534"/>
            <a:ext cx="6480810" cy="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algn="ctr"/>
            <a:r>
              <a:rPr lang="en-GB" b="1" dirty="0">
                <a:solidFill>
                  <a:srgbClr val="0070C0"/>
                </a:solidFill>
              </a:rPr>
              <a:t>PROBLEM STATEMENT</a:t>
            </a:r>
            <a:endParaRPr lang="en-GB" sz="2800" b="1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014CA6-6040-4746-9471-1D8B3A6F357B}"/>
              </a:ext>
            </a:extLst>
          </p:cNvPr>
          <p:cNvSpPr txBox="1"/>
          <p:nvPr/>
        </p:nvSpPr>
        <p:spPr>
          <a:xfrm>
            <a:off x="642257" y="1752600"/>
            <a:ext cx="11146972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 consumer finance company which specialises in lending various </a:t>
            </a:r>
          </a:p>
          <a:p>
            <a:r>
              <a:rPr lang="en-GB" sz="2400" dirty="0"/>
              <a:t>types of loans to urban customers, receives a loan application, the </a:t>
            </a:r>
          </a:p>
          <a:p>
            <a:r>
              <a:rPr lang="en-GB" sz="2400" dirty="0"/>
              <a:t>company has to make a decision for loan approval based on the </a:t>
            </a:r>
          </a:p>
          <a:p>
            <a:r>
              <a:rPr lang="en-GB" sz="2400" dirty="0"/>
              <a:t>applicant’s profile. </a:t>
            </a:r>
          </a:p>
          <a:p>
            <a:endParaRPr lang="en-GB" sz="2400" dirty="0"/>
          </a:p>
          <a:p>
            <a:r>
              <a:rPr lang="en-GB" sz="2400" dirty="0"/>
              <a:t>Two types of risks are associated with the bank’s decision: </a:t>
            </a:r>
          </a:p>
          <a:p>
            <a:r>
              <a:rPr lang="en-GB" sz="2400" dirty="0"/>
              <a:t>1. If the applicant is likely to repay the loan, then not approving </a:t>
            </a:r>
          </a:p>
          <a:p>
            <a:r>
              <a:rPr lang="en-GB" sz="2400" dirty="0"/>
              <a:t>the loan results in a loss of business to the company. </a:t>
            </a:r>
          </a:p>
          <a:p>
            <a:r>
              <a:rPr lang="en-GB" sz="2400" dirty="0"/>
              <a:t>2. If the applicant is not likely to repay the loan, i.e. he/she is </a:t>
            </a:r>
          </a:p>
          <a:p>
            <a:r>
              <a:rPr lang="en-GB" sz="2400" dirty="0"/>
              <a:t>likely to default, then approving the loan may lead to a </a:t>
            </a:r>
          </a:p>
          <a:p>
            <a:r>
              <a:rPr lang="en-GB" sz="2400" dirty="0"/>
              <a:t>financial loss for the company.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"/>
          <p:cNvSpPr txBox="1">
            <a:spLocks noGrp="1"/>
          </p:cNvSpPr>
          <p:nvPr>
            <p:ph type="title"/>
          </p:nvPr>
        </p:nvSpPr>
        <p:spPr>
          <a:xfrm>
            <a:off x="1341500" y="843534"/>
            <a:ext cx="6480810" cy="443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algn="ctr"/>
            <a:r>
              <a:rPr lang="en-GB" sz="2800" b="1" dirty="0">
                <a:solidFill>
                  <a:srgbClr val="7030A0"/>
                </a:solidFill>
              </a:rPr>
              <a:t>                    DATA SET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3E7DC5-9728-BA47-A862-FD3B770344B9}"/>
              </a:ext>
            </a:extLst>
          </p:cNvPr>
          <p:cNvSpPr txBox="1"/>
          <p:nvPr/>
        </p:nvSpPr>
        <p:spPr>
          <a:xfrm>
            <a:off x="1915886" y="215537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AAD2D2-5139-494C-AA53-0DDA3CE22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643" y="1692729"/>
            <a:ext cx="94234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05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"/>
          <p:cNvSpPr txBox="1">
            <a:spLocks noGrp="1"/>
          </p:cNvSpPr>
          <p:nvPr>
            <p:ph type="title"/>
          </p:nvPr>
        </p:nvSpPr>
        <p:spPr>
          <a:xfrm>
            <a:off x="1341500" y="843534"/>
            <a:ext cx="6480810" cy="443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algn="ctr"/>
            <a:r>
              <a:rPr lang="en-GB" sz="2800" b="1" dirty="0">
                <a:solidFill>
                  <a:srgbClr val="7030A0"/>
                </a:solidFill>
              </a:rPr>
              <a:t>                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3E7DC5-9728-BA47-A862-FD3B770344B9}"/>
              </a:ext>
            </a:extLst>
          </p:cNvPr>
          <p:cNvSpPr txBox="1"/>
          <p:nvPr/>
        </p:nvSpPr>
        <p:spPr>
          <a:xfrm>
            <a:off x="1915886" y="215537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53A892-80DC-2846-9219-AEFBA70124F8}"/>
              </a:ext>
            </a:extLst>
          </p:cNvPr>
          <p:cNvSpPr txBox="1"/>
          <p:nvPr/>
        </p:nvSpPr>
        <p:spPr>
          <a:xfrm>
            <a:off x="881742" y="1286590"/>
            <a:ext cx="9394371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000000"/>
                </a:solidFill>
                <a:effectLst/>
                <a:latin typeface="Century" panose="02040604050505020304" pitchFamily="18" charset="0"/>
              </a:rPr>
              <a:t>When a person applies for a loan, there are two types of decisions </a:t>
            </a:r>
            <a:endParaRPr lang="en-GB" sz="2000" dirty="0"/>
          </a:p>
          <a:p>
            <a:r>
              <a:rPr lang="en-GB" sz="2000" b="1" dirty="0">
                <a:solidFill>
                  <a:srgbClr val="000000"/>
                </a:solidFill>
                <a:effectLst/>
                <a:latin typeface="Century" panose="02040604050505020304" pitchFamily="18" charset="0"/>
              </a:rPr>
              <a:t>that could be taken by the company: </a:t>
            </a:r>
            <a:endParaRPr lang="en-GB" sz="2000" dirty="0"/>
          </a:p>
          <a:p>
            <a:r>
              <a:rPr lang="en-GB" sz="2000" b="1" dirty="0">
                <a:solidFill>
                  <a:srgbClr val="000000"/>
                </a:solidFill>
                <a:effectLst/>
                <a:latin typeface="Century" panose="02040604050505020304" pitchFamily="18" charset="0"/>
              </a:rPr>
              <a:t>Loan accepted: </a:t>
            </a:r>
            <a:r>
              <a:rPr lang="en-GB" sz="2000" dirty="0">
                <a:solidFill>
                  <a:srgbClr val="000000"/>
                </a:solidFill>
                <a:effectLst/>
                <a:latin typeface="Century" panose="02040604050505020304" pitchFamily="18" charset="0"/>
              </a:rPr>
              <a:t>If the company approves the loan, there are 3 possible scenarios </a:t>
            </a:r>
            <a:endParaRPr lang="en-GB" sz="2000" dirty="0"/>
          </a:p>
          <a:p>
            <a:r>
              <a:rPr lang="en-GB" sz="2000" dirty="0">
                <a:solidFill>
                  <a:srgbClr val="000000"/>
                </a:solidFill>
                <a:effectLst/>
                <a:latin typeface="Century" panose="02040604050505020304" pitchFamily="18" charset="0"/>
              </a:rPr>
              <a:t>described below: </a:t>
            </a:r>
            <a:endParaRPr lang="en-GB" sz="2000" dirty="0"/>
          </a:p>
          <a:p>
            <a:r>
              <a:rPr lang="en-GB" sz="2000" b="1" dirty="0">
                <a:solidFill>
                  <a:srgbClr val="000000"/>
                </a:solidFill>
                <a:effectLst/>
                <a:latin typeface="Century" panose="02040604050505020304" pitchFamily="18" charset="0"/>
              </a:rPr>
              <a:t>1.Fully paid: </a:t>
            </a:r>
            <a:r>
              <a:rPr lang="en-GB" sz="2000" dirty="0">
                <a:solidFill>
                  <a:srgbClr val="000000"/>
                </a:solidFill>
                <a:effectLst/>
                <a:latin typeface="Century" panose="02040604050505020304" pitchFamily="18" charset="0"/>
              </a:rPr>
              <a:t>Applicant has fully paid the loan (the principal and the interest </a:t>
            </a:r>
            <a:endParaRPr lang="en-GB" sz="2000" dirty="0"/>
          </a:p>
          <a:p>
            <a:r>
              <a:rPr lang="en-GB" sz="2000" dirty="0">
                <a:solidFill>
                  <a:srgbClr val="000000"/>
                </a:solidFill>
                <a:effectLst/>
                <a:latin typeface="Century" panose="02040604050505020304" pitchFamily="18" charset="0"/>
              </a:rPr>
              <a:t>rate) </a:t>
            </a:r>
            <a:endParaRPr lang="en-GB" sz="2000" dirty="0"/>
          </a:p>
          <a:p>
            <a:r>
              <a:rPr lang="en-GB" sz="2000" b="1" dirty="0">
                <a:solidFill>
                  <a:srgbClr val="000000"/>
                </a:solidFill>
                <a:effectLst/>
                <a:latin typeface="Century" panose="02040604050505020304" pitchFamily="18" charset="0"/>
              </a:rPr>
              <a:t>2.Current: </a:t>
            </a:r>
            <a:r>
              <a:rPr lang="en-GB" sz="2000" dirty="0">
                <a:solidFill>
                  <a:srgbClr val="000000"/>
                </a:solidFill>
                <a:effectLst/>
                <a:latin typeface="Century" panose="02040604050505020304" pitchFamily="18" charset="0"/>
              </a:rPr>
              <a:t>Applicant is in the process of paying the instalments, i.e. the tenure </a:t>
            </a:r>
            <a:endParaRPr lang="en-GB" sz="2000" dirty="0"/>
          </a:p>
          <a:p>
            <a:r>
              <a:rPr lang="en-GB" sz="2000" dirty="0">
                <a:solidFill>
                  <a:srgbClr val="000000"/>
                </a:solidFill>
                <a:effectLst/>
                <a:latin typeface="Century" panose="02040604050505020304" pitchFamily="18" charset="0"/>
              </a:rPr>
              <a:t>of the loan is not yet completed. These candidates are not labelled as 'defaulted'. </a:t>
            </a:r>
            <a:endParaRPr lang="en-GB" sz="2000" dirty="0"/>
          </a:p>
          <a:p>
            <a:r>
              <a:rPr lang="en-GB" sz="2000" b="1" dirty="0">
                <a:solidFill>
                  <a:srgbClr val="000000"/>
                </a:solidFill>
                <a:effectLst/>
                <a:latin typeface="Century" panose="02040604050505020304" pitchFamily="18" charset="0"/>
              </a:rPr>
              <a:t>3.Charged-off: </a:t>
            </a:r>
            <a:r>
              <a:rPr lang="en-GB" sz="2000" dirty="0">
                <a:solidFill>
                  <a:srgbClr val="000000"/>
                </a:solidFill>
                <a:effectLst/>
                <a:latin typeface="Century" panose="02040604050505020304" pitchFamily="18" charset="0"/>
              </a:rPr>
              <a:t>Applicant has not paid the instalments in due time for a long </a:t>
            </a:r>
            <a:endParaRPr lang="en-GB" sz="2000" dirty="0"/>
          </a:p>
          <a:p>
            <a:r>
              <a:rPr lang="en-GB" sz="2000" dirty="0">
                <a:solidFill>
                  <a:srgbClr val="000000"/>
                </a:solidFill>
                <a:effectLst/>
                <a:latin typeface="Century" panose="02040604050505020304" pitchFamily="18" charset="0"/>
              </a:rPr>
              <a:t>period of time, i.e. he/she has defaulted on the loan.</a:t>
            </a:r>
          </a:p>
          <a:p>
            <a:endParaRPr lang="en-GB" sz="2000" dirty="0"/>
          </a:p>
          <a:p>
            <a:r>
              <a:rPr lang="en-GB" sz="2000" b="1" dirty="0">
                <a:solidFill>
                  <a:srgbClr val="000000"/>
                </a:solidFill>
                <a:effectLst/>
                <a:latin typeface="Century" panose="02040604050505020304" pitchFamily="18" charset="0"/>
              </a:rPr>
              <a:t>Loan rejected: </a:t>
            </a:r>
            <a:r>
              <a:rPr lang="en-GB" sz="2000" dirty="0">
                <a:solidFill>
                  <a:srgbClr val="000000"/>
                </a:solidFill>
                <a:effectLst/>
                <a:latin typeface="Century" panose="02040604050505020304" pitchFamily="18" charset="0"/>
              </a:rPr>
              <a:t>The company had rejected the loan (because the candidate does not </a:t>
            </a:r>
            <a:endParaRPr lang="en-GB" sz="2000" dirty="0"/>
          </a:p>
          <a:p>
            <a:r>
              <a:rPr lang="en-GB" sz="2000" dirty="0">
                <a:solidFill>
                  <a:srgbClr val="000000"/>
                </a:solidFill>
                <a:effectLst/>
                <a:latin typeface="Century" panose="02040604050505020304" pitchFamily="18" charset="0"/>
              </a:rPr>
              <a:t>meet their requirements etc.).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678273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"/>
          <p:cNvSpPr txBox="1">
            <a:spLocks noGrp="1"/>
          </p:cNvSpPr>
          <p:nvPr>
            <p:ph type="title"/>
          </p:nvPr>
        </p:nvSpPr>
        <p:spPr>
          <a:xfrm>
            <a:off x="1341500" y="843534"/>
            <a:ext cx="6480810" cy="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                          CASE STUDY OBJECTIVE</a:t>
            </a:r>
            <a:endParaRPr lang="en-GB" sz="2800" b="1" dirty="0">
              <a:solidFill>
                <a:srgbClr val="C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8C2C83-0CB5-CD46-A5ED-0C8ABE4A085F}"/>
              </a:ext>
            </a:extLst>
          </p:cNvPr>
          <p:cNvSpPr/>
          <p:nvPr/>
        </p:nvSpPr>
        <p:spPr>
          <a:xfrm>
            <a:off x="886262" y="2122712"/>
            <a:ext cx="2492828" cy="346165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2"/>
                </a:solidFill>
              </a:rPr>
              <a:t>Identify the risky loan applicants whom are tend to ‘default/charged of</a:t>
            </a:r>
            <a:r>
              <a:rPr lang="en-GB" dirty="0">
                <a:solidFill>
                  <a:schemeClr val="tx2"/>
                </a:solidFill>
              </a:rPr>
              <a:t>’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3B34D3-81FD-684D-9247-4F4D4BE8DFC6}"/>
              </a:ext>
            </a:extLst>
          </p:cNvPr>
          <p:cNvSpPr/>
          <p:nvPr/>
        </p:nvSpPr>
        <p:spPr>
          <a:xfrm>
            <a:off x="4354286" y="2122711"/>
            <a:ext cx="2492828" cy="34616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Understand the driving </a:t>
            </a:r>
            <a:r>
              <a:rPr lang="en-US" sz="2400" dirty="0">
                <a:solidFill>
                  <a:schemeClr val="tx2"/>
                </a:solidFill>
              </a:rPr>
              <a:t>factors</a:t>
            </a:r>
            <a:r>
              <a:rPr lang="en-US" sz="2400" dirty="0"/>
              <a:t> or Driver Variables behind Loan Default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646204-E0A1-8743-8720-DF95B6B8FC17}"/>
              </a:ext>
            </a:extLst>
          </p:cNvPr>
          <p:cNvSpPr/>
          <p:nvPr/>
        </p:nvSpPr>
        <p:spPr>
          <a:xfrm>
            <a:off x="7822310" y="2122712"/>
            <a:ext cx="2492828" cy="346165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Lending company can utilise this analysis for its portfolio and risk assessment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41238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"/>
          <p:cNvSpPr txBox="1">
            <a:spLocks noGrp="1"/>
          </p:cNvSpPr>
          <p:nvPr>
            <p:ph type="title"/>
          </p:nvPr>
        </p:nvSpPr>
        <p:spPr>
          <a:xfrm>
            <a:off x="1326261" y="835913"/>
            <a:ext cx="7164596" cy="443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Problem solving methodology</a:t>
            </a:r>
            <a:endParaRPr sz="2800" b="1" dirty="0"/>
          </a:p>
        </p:txBody>
      </p:sp>
      <p:sp>
        <p:nvSpPr>
          <p:cNvPr id="4" name="Pentagon 3">
            <a:extLst>
              <a:ext uri="{FF2B5EF4-FFF2-40B4-BE49-F238E27FC236}">
                <a16:creationId xmlns:a16="http://schemas.microsoft.com/office/drawing/2014/main" id="{5704F413-AEB2-E04A-9173-A2220B9E3FB6}"/>
              </a:ext>
            </a:extLst>
          </p:cNvPr>
          <p:cNvSpPr/>
          <p:nvPr/>
        </p:nvSpPr>
        <p:spPr>
          <a:xfrm>
            <a:off x="1091292" y="3102429"/>
            <a:ext cx="1981200" cy="81642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 Data</a:t>
            </a:r>
          </a:p>
        </p:txBody>
      </p:sp>
      <p:sp>
        <p:nvSpPr>
          <p:cNvPr id="5" name="Chevron 4">
            <a:extLst>
              <a:ext uri="{FF2B5EF4-FFF2-40B4-BE49-F238E27FC236}">
                <a16:creationId xmlns:a16="http://schemas.microsoft.com/office/drawing/2014/main" id="{9D7F0A49-AC00-5F45-87CE-00001FCD1EF4}"/>
              </a:ext>
            </a:extLst>
          </p:cNvPr>
          <p:cNvSpPr/>
          <p:nvPr/>
        </p:nvSpPr>
        <p:spPr>
          <a:xfrm>
            <a:off x="2784022" y="3102429"/>
            <a:ext cx="2068286" cy="81642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Univariate Analysis</a:t>
            </a:r>
          </a:p>
        </p:txBody>
      </p:sp>
      <p:sp>
        <p:nvSpPr>
          <p:cNvPr id="35" name="Chevron 34">
            <a:extLst>
              <a:ext uri="{FF2B5EF4-FFF2-40B4-BE49-F238E27FC236}">
                <a16:creationId xmlns:a16="http://schemas.microsoft.com/office/drawing/2014/main" id="{825FBC24-A57B-264A-A066-43DC78436288}"/>
              </a:ext>
            </a:extLst>
          </p:cNvPr>
          <p:cNvSpPr/>
          <p:nvPr/>
        </p:nvSpPr>
        <p:spPr>
          <a:xfrm>
            <a:off x="4544787" y="3102429"/>
            <a:ext cx="2068286" cy="81642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Segmented Univariate Analysis</a:t>
            </a:r>
          </a:p>
        </p:txBody>
      </p:sp>
      <p:sp>
        <p:nvSpPr>
          <p:cNvPr id="36" name="Chevron 35">
            <a:extLst>
              <a:ext uri="{FF2B5EF4-FFF2-40B4-BE49-F238E27FC236}">
                <a16:creationId xmlns:a16="http://schemas.microsoft.com/office/drawing/2014/main" id="{40B06E72-5303-A24E-84E3-233B357FFFBA}"/>
              </a:ext>
            </a:extLst>
          </p:cNvPr>
          <p:cNvSpPr/>
          <p:nvPr/>
        </p:nvSpPr>
        <p:spPr>
          <a:xfrm>
            <a:off x="6324603" y="3102429"/>
            <a:ext cx="2068286" cy="81642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Bivariate Analysis</a:t>
            </a:r>
          </a:p>
        </p:txBody>
      </p:sp>
      <p:sp>
        <p:nvSpPr>
          <p:cNvPr id="37" name="Chevron 36">
            <a:extLst>
              <a:ext uri="{FF2B5EF4-FFF2-40B4-BE49-F238E27FC236}">
                <a16:creationId xmlns:a16="http://schemas.microsoft.com/office/drawing/2014/main" id="{7FCEFC98-E5E6-4342-8D38-6C0F5693B843}"/>
              </a:ext>
            </a:extLst>
          </p:cNvPr>
          <p:cNvSpPr/>
          <p:nvPr/>
        </p:nvSpPr>
        <p:spPr>
          <a:xfrm>
            <a:off x="8104418" y="3102429"/>
            <a:ext cx="2068286" cy="81642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Summarize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A6829E-0B81-3742-9EC9-A99892D2831D}"/>
              </a:ext>
            </a:extLst>
          </p:cNvPr>
          <p:cNvSpPr txBox="1"/>
          <p:nvPr/>
        </p:nvSpPr>
        <p:spPr>
          <a:xfrm>
            <a:off x="794657" y="1498201"/>
            <a:ext cx="280717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&gt; Drop columns with null values, </a:t>
            </a:r>
          </a:p>
          <a:p>
            <a:r>
              <a:rPr lang="en-GB" dirty="0"/>
              <a:t>all random values or single </a:t>
            </a:r>
          </a:p>
          <a:p>
            <a:r>
              <a:rPr lang="en-GB" dirty="0"/>
              <a:t>category value </a:t>
            </a:r>
          </a:p>
          <a:p>
            <a:r>
              <a:rPr lang="en-GB" dirty="0"/>
              <a:t>&gt; Convert values to proper int, </a:t>
            </a:r>
          </a:p>
          <a:p>
            <a:r>
              <a:rPr lang="en-GB" dirty="0"/>
              <a:t>float, date representations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5C19DD-308E-014D-8A7B-FB32B00B960A}"/>
              </a:ext>
            </a:extLst>
          </p:cNvPr>
          <p:cNvSpPr txBox="1"/>
          <p:nvPr/>
        </p:nvSpPr>
        <p:spPr>
          <a:xfrm>
            <a:off x="2412972" y="4775023"/>
            <a:ext cx="281038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&gt; Check distributions and </a:t>
            </a:r>
          </a:p>
          <a:p>
            <a:r>
              <a:rPr lang="en-GB" dirty="0"/>
              <a:t>frequencies of various numerical </a:t>
            </a:r>
          </a:p>
          <a:p>
            <a:r>
              <a:rPr lang="en-GB" dirty="0"/>
              <a:t>and categorical variables </a:t>
            </a:r>
          </a:p>
          <a:p>
            <a:r>
              <a:rPr lang="en-GB" dirty="0"/>
              <a:t>&gt; Create derived variables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E061F2-1933-F649-9BBC-C91649533AC8}"/>
              </a:ext>
            </a:extLst>
          </p:cNvPr>
          <p:cNvSpPr txBox="1"/>
          <p:nvPr/>
        </p:nvSpPr>
        <p:spPr>
          <a:xfrm>
            <a:off x="4286252" y="1769209"/>
            <a:ext cx="25853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&gt; Analyse variables against </a:t>
            </a:r>
          </a:p>
          <a:p>
            <a:r>
              <a:rPr lang="en-GB" dirty="0"/>
              <a:t>segments of other variables </a:t>
            </a:r>
          </a:p>
          <a:p>
            <a:r>
              <a:rPr lang="en-GB" dirty="0"/>
              <a:t>&gt; Create derived variables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68DE59-F92E-BF41-BBDF-7C9B5D1650B5}"/>
              </a:ext>
            </a:extLst>
          </p:cNvPr>
          <p:cNvSpPr txBox="1"/>
          <p:nvPr/>
        </p:nvSpPr>
        <p:spPr>
          <a:xfrm>
            <a:off x="6240236" y="4667300"/>
            <a:ext cx="25336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&gt; Do correlation analysis </a:t>
            </a:r>
          </a:p>
          <a:p>
            <a:r>
              <a:rPr lang="en-GB" dirty="0"/>
              <a:t>Check how two variables affect </a:t>
            </a:r>
          </a:p>
          <a:p>
            <a:r>
              <a:rPr lang="en-GB" dirty="0"/>
              <a:t>each other or a third variable </a:t>
            </a:r>
          </a:p>
          <a:p>
            <a:r>
              <a:rPr lang="en-GB" dirty="0"/>
              <a:t>&gt; </a:t>
            </a:r>
            <a:r>
              <a:rPr lang="en-GB" dirty="0" err="1"/>
              <a:t>Analyze</a:t>
            </a:r>
            <a:r>
              <a:rPr lang="en-GB" dirty="0"/>
              <a:t> joint distributions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90C06F-6B2F-E246-A336-B7EA7EC1C165}"/>
              </a:ext>
            </a:extLst>
          </p:cNvPr>
          <p:cNvSpPr txBox="1"/>
          <p:nvPr/>
        </p:nvSpPr>
        <p:spPr>
          <a:xfrm>
            <a:off x="8104418" y="1830766"/>
            <a:ext cx="1827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Publish insights and </a:t>
            </a:r>
          </a:p>
          <a:p>
            <a:r>
              <a:rPr lang="en-GB" dirty="0"/>
              <a:t>observations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9B33C27-1DA0-0A41-B73F-6EDF1815D6F8}"/>
              </a:ext>
            </a:extLst>
          </p:cNvPr>
          <p:cNvCxnSpPr>
            <a:cxnSpLocks/>
          </p:cNvCxnSpPr>
          <p:nvPr/>
        </p:nvCxnSpPr>
        <p:spPr>
          <a:xfrm flipV="1">
            <a:off x="2081892" y="2614613"/>
            <a:ext cx="0" cy="4878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358FD44-DE24-2B4D-AAFD-BA87D456C7E1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5374823" y="2479409"/>
            <a:ext cx="17006" cy="623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6E745F4-20CA-C948-89BD-4AB71DEDDE81}"/>
              </a:ext>
            </a:extLst>
          </p:cNvPr>
          <p:cNvCxnSpPr>
            <a:cxnSpLocks/>
          </p:cNvCxnSpPr>
          <p:nvPr/>
        </p:nvCxnSpPr>
        <p:spPr>
          <a:xfrm flipV="1">
            <a:off x="8773885" y="2447926"/>
            <a:ext cx="0" cy="4878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AF5D1CA-545A-9D4D-B803-D9A1CF086B77}"/>
              </a:ext>
            </a:extLst>
          </p:cNvPr>
          <p:cNvCxnSpPr>
            <a:cxnSpLocks/>
          </p:cNvCxnSpPr>
          <p:nvPr/>
        </p:nvCxnSpPr>
        <p:spPr>
          <a:xfrm>
            <a:off x="7358746" y="3976347"/>
            <a:ext cx="0" cy="6909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4DEB94D-0DC8-9746-BC4B-62DB48FE88F0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818164" y="3976347"/>
            <a:ext cx="1" cy="7986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" descr="data:image/png;base64,iVBORw0KGgoAAAANSUhEUgAAA5kAAAK7CAYAAAB4RUuvAAAABHNCSVQICAgIfAhkiAAAAAlwSFlzAAALEgAACxIB0t1+/AAAADh0RVh0U29mdHdhcmUAbWF0cGxvdGxpYiB2ZXJzaW9uMy4yLjIsIGh0dHA6Ly9tYXRwbG90bGliLm9yZy+WH4yJAAAgAElEQVR4nOzdebxdZX0v/s+XAKaGoAzxF0aDSkXQJAyCcxV6Kdo6oHgdKJNWrHW40pZY9VbUa+01dHC8KrWtogzWqRer4uUyFEXtlSggiP7qhQCJHEmCSISiQJ77x9nEQ0zI2WTts88+eb9fr/06e631rLW+e2947Xz286xnVWstAAAA0IVthl0AAAAAM4eQCQAAQGeETAAAADojZAIAANAZIRMAAIDOCJkAAAB0RsgEYFqpqlZVjxl2HTywqnpmVa0Ydh0ATD9CJgCTUlU/n/BYV1X/MWH52E3sM5AgUlUfr6p7qmq3ro/dhcm87t5reNdU1TTdzg/AzCVkAjAprbUd7nskuTHJcyesO2uq6qiqOUlelORnSX5/qs4LAEyOkAnAFqmqh1TVe6vqx73He3vr5iT5SpLdJ/R47l5Vh1bVN6vqtqq6uao+WFXb93HKFyW5Lck7k5ywQS1vr6rPVNWnqmptVX2vqn6zqt5cVbdU1U1VdeSE9rtX1XlVdWtV/aiqXjVh2/16+jbsnayq5VX1p1V1VVX9rKo+XVWzN/W6N/MeLugNEz6hqm6sqtVV9dYJNf5HVe08of2BvTbb9ZZfUVXXVtVPq+qrVfXI3vqqqr/tvfbbe+/H46vq5CTHJlnSq++LE871uapaVVXXV9UbJpzzN3rvyU+r6vtJnjj5jwyArYmQCcCWemuSJyVZnGRRkkOT/NfW2h1Jnp3kxxN6PH+c5N4kpyTZNcmTkxyR5I/6ON8JSc5Jcm6S/arq4A22PzfJJ5PslOS7Sb6a8e+7PTIeTD86oe25SVYk2T3JMUneXVWH91HLf05yVJJ9kixMcuIDvO7JeFqSx2b8PXlbVT2ut+83Mx6u7/PyJJ9trd1dVc9P8pYkL0wyL8nXMv7+JMmRSZ6R5DeTPKxX75rW2hlJzkqytFffc6tqmyRfTHJlxt+rI5K8sap+p3es05I8uvf4nWwQ8AHgPiMbMqvqH3q/zF49ibbPqKrv9K7fOWaDbSdU1b/3Hr4wAfp3bJJ3ttZuaa2tSvKOJMdtqnFrbVlr7VuttXtaa8szHvp+azInqqq9kzwrydmttZ8kuTDJ8Rs0+1pr7auttXuSfCbjweu/t9buznioXFBVD6+qvZI8NcmbWmt3tdauSPKxjRzvgby/tfbj1tqtGQ9oi/vYd2Pe0Vr7j9balRkPe4t6689O8rJkvHcyyUt765LkD5P8ZWvt2t5rfneSxb3ezLuTzE2yX5Lqtbl5E+d+YpJ5rbV3ttZ+2Vq7Lsnf9c6VjAfUv2it3dpauynJ+7fwtQIwQ41syEzy8Yz/ejwZNyY5Mb/6Qk6S9IYenZbksIz/8n5aVe3UXYkAW4Xdk9wwYfmG3rqN6g1f/ZeqGquq2zMeinad5LmOS3JtLxAm471xL79v2GjPTyY8/48kq1tr905YTpIdejXe2lpbu0Hte0yyliQZm/D8zt5xt8Smjve5JE/uTXT0jCTrMt5jmSSPTPK+3vDj25LcmqSS7NFauyjJB5N8KMktVXVGVe24iXM/MuNDfG+bcKy3JPn/ett3T3LThPY3bHgAAEhGOGS21i7N+BfpelX16Ko6v6qWVdXXqmq/XtvlrbWrMv6lPNHvJLmg96vsT5NckMkHVwDG/TjjAeU+e/fWJUnbSPsPJ/lBkn1baztmPMjUJM91fJJH9QLqWJK/yXhAfc6DrHvnqpq7Qe0re8/vSPLQCdvm93Hsjb3uB633HfW/krwk40Nlz22t3XeOm5K8urX28AmP32itfaO37/tbawcn2T/jw2ZP3USNNyW5foPjzG2t3ffe3pxkrwnt9+7yNQIwc4xsyNyEM5K8vvdl+qdJ/sdm2u+R+/8quyL9/YINwPj1f/+1quZV1a5J3pbkU71tP0myS1U9bEL7uUluT/Lz3o+Br5nMSarqyRm/HvDQjA9LXZzk8RkfpdLPENckSW/I5zeS/GVvwp6FSV45ofYrkjynqnauqvlJ3tjH4Tf2urfUfa/zmNx/ZM5Hkry5qg5Ikqp6WFW9uPf8iVV1WK+n944kd+VXP7j+JMmjJhzn/yRZW1Vv6k3yM6s3SdB9E/z8U+88O1XVnkle3+FrA2AGmTEhs6p2SPKUJJ+pqisyfo3PtLx/GsAM864klye5Ksn3knynty6ttR9kPIRe1xuCuXvGfwR8eZK1Gb/m79OTPM8JSf5na+17rbWx+x5J3pfk9ybOvtqHlyVZkPFezS8kOa219r972z6Z8esil2e8F3GydW7qdW+p85Lsm2Ssd83mfef6QpL3JDm3N/z46oxPPJQkO2b8Pf5pxoe3rklyem/b3yfZv1ffP/eGFP9exsP79UlWZ/wa1fuC8jt6x7g+4+/HJzt4TQDMQPWr0Tajp6oWJPmX1trje9eY/LC1tslgWVUf77X/bG/5ZUme2Vp7dW/5o0kuaa2ds6ljAAAAsGkzpieztXZ7kusnDBGqqlq0md2+muTI3tCfnTI+1ftXB1wqAADAjDWyIbOqzsn4fcMeW1UrquqVGZ9G/5VVdWWSa5I8v9f2iTV+A+0XJ/loVV2TJL0p5/9bkm/3Hu/srQMAAOBBGOnhsgAAAEwvI9uTCQAAwPQjZAIAANCZbYddwIOx6667tgULFgy7DAAAgKFYtmzZ6tbavGHXsTEjGTIXLFiQyy+/fNhlAAAADEVV3TDsGjbFcFkAAAA6I2QCAADQGSETAACAzozkNZkAAMBou/vuu7NixYrcddddwy5lWps9e3b23HPPbLfddsMuZdKETAAAYMqtWLEic+fOzYIFC1JVwy5nWmqtZc2aNVmxYkX22WefYZczaYbLAgAAU+6uu+7KLrvsImA+gKrKLrvsMnK9vUImAAAwFALm5o3ieyRkAgAA0BkhEwAAmPHe+9735s477xx2GVmwYEFWr1497DIGSsgEAABmvAcKmffee+8UVzOzCZkAAMC0cOaZZ2bhwoVZtGhRjjvuuCxfvjyHH354Fi5cmCOOOCI33nhjkuTEE0/MZz/72fX77bDDDkmSSy65JM985jNzzDHHZL/99suxxx6b1lre//7358c//nGe9axn5VnPetb6ff7kT/4kixYtyl/8xV/kBS94wfrjXXDBBTn66KM3Wef555+fgw46KIsWLcoRRxyRJLn11lvzghe8IAsXLsyTnvSkXHXVVUmSNWvW5Mgjj8wBBxyQP/iDP0hrbf1xPvWpT+XQQw/N4sWL8+pXv3rGhF0hEwAAGLprrrkm73rXu3LRRRflyiuvzPve9768/vWvzwknnJCrrroqxx57bN7whjds9jjf/e538973vjff//73c9111+Wyyy7LG97whuy+++65+OKLc/HFFydJ7rjjjhx22GG58sor8+d//uf5wQ9+kFWrViVJ/vEf/zGveMUrNnr8VatW5VWvelU+97nP5corr8xnPvOZJMlpp52WAw88MFdddVXe/e535/jjj0+SvOMd78jTnva0XHPNNTn66KPXB+Vrr702n/70p3PZZZfliiuuyKxZs3LWWWdt8fs4HQiZAADA0F100UV58YtfnF133TVJsvPOO+eb3/xmXv7ylydJjjvuuHz961/f7HEOPfTQ7Lnnntlmm22yePHiLF++fKPtZs2alRe96EVJxmdwPe644/KpT30qt912W775zW/m2c9+9kb3+9a3vpVnPOMZ6+9bufPOOydJvv71r+e4445Lkhx++OFZs2ZNbr/99lx66aX5/d///STJ7/7u72annXZKklx44YVZtmxZnvjEJ2bx4sW58MILc911103mrZr2th12AQAAAP3Ydttts27duiTJunXr8stf/nL9toc85CHrn8+aNSv33HPPRo8xe/bszJo1a/3ySSedlOc+97mZPXt2XvziF2fbbQcblVprOeGEE/KXf/mXAz3PMOjJBAAAhu7www/PZz7zmaxZsybJ+DWOT3nKU3LuuecmSc4666w8/elPTzI+Q+uyZcuSJOedd17uvvvuzR5/7ty5Wbt27Sa377777tl9993zrne9KyeddNIm2z3pSU/KpZdemuuvv359nUny9Kc/ff1w10suuSS77rprdtxxxzzjGc/I2WefnST5yle+kp/+9KdJkiOOOCKf/exnc8stt6w/zg033LDZ1zEK9GQCAABDd8ABB+Stb31rfuu3fiuzZs3KgQcemA984AM56aSTcvrpp2fevHn5x3/8xyTJq171qjz/+c/PokWLctRRR2XOnDmbPf7JJ5+co446av21mRtz7LHHZtWqVXnc4x63yePMmzcvZ5xxRl74whdm3bp1ecQjHpELLrggb3/72/OKV7wiCxcuzEMf+tB84hOfSDJ+rebLXvayHHDAAXnKU56SvffeO0my//77513veleOPPLIrFu3Ltttt10+9KEP5ZGPfGS/b920UxNnNxoVhxxySLv88suHXQYAAPAgXXvttQ8Y5obhda97XQ488MC88pWvHHYp97Ox96qqlrXWDhlSSQ9ITyYAALDVO/jggzNnzpz89V//9bBLGXlCJgAAsNW77xrPiQ477LD84he/uN+6T37yk3nCE54wVWWNJCETAABgI/7t3/5t2CWMJLPLAgAA0BkhEwAAgM4ImQAAAHRGyAQAYEZZsmRJjj/++CxZsmTYpTADLF++PI9//OPvt+7tb397/uqv/irf+ta3cthhh2Xx4sV53OMel7e//e33a/fGN74xe+yxR9atWzeFFQ+fiX8AAJhRxsbGsnLlymGXwQAcfOqZnR5v2enHb9H+J5xwQv7pn/4pixYtyr333psf/vCH67etW7cuX/jCF7LXXnvlX//1X/OsZz1rS8sdGXoyAQAAHoRbbrklu+22W5Jk1qxZ2X///ddvu+SSS3LAAQfkNa95Tc4555xhlTgUQiYAAMCDcMopp+Sxj31sjj766Hz0ox/NXXfdtX7bOeeck5e97GU5+uij86UvfSl33333ECudWkImAADAJlTVJte/7W1vy+WXX54jjzwyZ599do466qgkyS9/+ct8+ctfzgte8ILsuOOOOeyww/LVr351KsseKtdkAgAAbMIuu+ySn/70p/dbd+utt2afffZJkjz60Y/Oa17zmrzqVa/KvHnzsmbNmnzjG9/Ibbfdlic84QlJkjvvvDO/8Ru/kd/7vd+b8vqHQU8mAADAJuywww7ZbbfdctFFFyUZD5jnn39+nva0p+VLX/pSWmtJkn//93/PrFmz8vCHPzznnHNOPvaxj2X58uVZvnx5rr/++lxwwQW58847h/lSpoyeTAAApq0HM5vo3NVrMyvJjavX9r3/ls42ysx05pln5rWvfW3++I//OEly2mmn5dGPfnTe+ta35pRTTslDH/rQbLvttjnrrLPyi1/8Iueff34+8pGPrN9/zpw5edrTnpYvfvGLeclLXjKslzFlhEwAAGAkDOtHgP333z8XX3zxr60/99xzN9r+1ltv/bV1n//85zuva7oyXBYAAIDOCJkAAAB0RsgEAACgM0ImAAAAnREyAQAA6IyQCQAAQGeETAAAZpR128/JvQ/ZMeu2nzPsUpgBdthhhyTJ8uXLU1X5wAc+sH7b6173unz84x9Pkpx44onZZ599smjRovzmb/5mjj/++KxYsWIYJQ+d+2QCADCj3LHvkcMugQG58Z1P6PR4e7/te321f8QjHpH3ve99efWrX53tt9/+17affvrpOeaYY9Jay3vf+94cfvjhufrqqzfadibTkwkAADAJ8+bNyxFHHJFPfOITD9iuqnLKKadk/vz5+cpXvjJF1U0fQiYAAMAkvelNb8pf/dVf5d57791s24MOOig/+MEPpqCq6UXIBAAAmKRHPepROeyww3L22Wdvtm1rbQoqmn6ETAAAgD685S1vyXve857Nhsjvfve7edzjHjdFVU0fQiYAAEAf9ttvv+y///754he/uNHtrbW8//3vz80335yjjjpqiqsbPiETAACgT29961t/7RYlp5566vpbmHz729/OxRdfvNXNLJu4hQkAADAi+r3lSBd+/vOfJ0kWLFiQq6++ev36RYsWZd26deuX77tfJnoyAQAA6JCQCQAAQGeETAAAADojZAIAANAZIRMAAIDODDRkVtVeVXVxVX2/qq6pqv+ykTbPrKqfVdUVvcfbBlkTAAAAgzPonsx7kvxJa23/JE9K8tqq2n8j7b7WWlvce7xzwDUBAABMyk9+8pO8/OUvz6Me9agcfPDBefKTn5wvfOELueSSS/Kwhz0sixcvzsKFC/Pbv/3bueWWW5KM385k3rx5Wbx4cfbbb7/87d/+7ZBfxdQa6H0yW2s3J7m593xtVV2bZI8k3x/keQEAgJnnqR94aqfHu+z1lz3g9tZaXvCCF+SEE07I2WefnSS54YYbct5552WnnXbK05/+9PzLv/xLkuTNb35zPvShD+Ud73hHkuQlL3lJPvjBD2bNmjV57GMfm2OOOSZ77bVXp/VPV1N2TWZVLUhyYJJ/28jmJ1fVlVX1lao6YKpqAgAA2JSLLroo22+/ff7wD/9w/bpHPvKRef3rX3+/dq21rF27NjvttNOvHWOXXXbJYx7zmNx8880Dr3e6GGhP5n2qaockn0vyxtba7Rts/k6SR7bWfl5Vz0nyz0n23cgxTk5ycpLsvffeA64YAADY2l1zzTU56KCDNrn9a1/7WhYvXpw1a9Zkzpw5efe73/1rbW688cbcddddWbhw4SBLnVYG3pNZVdtlPGCe1Vr7/IbbW2u3t9Z+3nv+5STbVdWuG2l3RmvtkNbaIfPmzRt02QAAAPfz2te+NosWLcoTn/jEJMnTn/70XHHFFbnpppty0kknZcmSJevbfvrTn87ChQvzmMc8Jn/0R3+U2bNnD6vsKTfo2WUryd8nuba19jebaDO/1y5VdWivpjWDrAsAAGBzDjjggHznO99Zv/yhD30oF154YVatWvVrbZ/3vOfl0ksvXb/8kpe8JFdddVW+8Y1v5M/+7M8yNjY2JTVPB4PuyXxqkuOSHD7hFiXPqao/rKr7BjYfk+TqqroyyfuTvLS11gZcFwAAwAM6/PDDc9ddd+XDH/7w+nV33nnnRtt+/etfz6Mf/ehfW3/IIYfkuOOOy/ve976B1TndDHp22a8nqc20+WCSDw6yDgAAgH5VVf75n/85p5xySpYuXZp58+Zlzpw5ec973pPkV9dkttbysIc9LB/72Mc2epw3velNOeigg/KWt7wlc+fOncqXMBRTMvEPAADAltrcLUcGYbfddsu555670W0/+9nPNrr+xBNPzIknnrh+effddzdcFgAAAB4MIRMAAIDOCJkAAAB0RsgEAACGwk0lNm8U3yMhEwAAmHKzZ8/OmjVrRjJETZXWWtasWZPZs2cPu5S+mF0WAACYcnvuuWdWrFiRVatWDbuUaW327NnZc889h11GX4RMAABgym233XbZZ599hl0GA2C4LAAAAJ0RMgEAAOiMkAkAAEBnXJMJAABMqSVLlmRsbCzz58/P0qVLh10OHRMyAQCAKTU2NpaVK1cOuwwGxHBZAAAAOiNkAgAA0BkhEwAAgM4ImQAAAHRGyAQAAKAzZpcFAAAetINPPbPvfeauXptZSW5cvbbv/Zedfnzf52Nq6ckEAACgM0ImAAAAnREyAQAA6IyQCQAAQGeETAAAADojZAIAANAZtzABAACm1Lrt59zvLzOLkAkAAEypO/Y9ctglMECGywIAANAZIRMAAIDOCJkAAAB0RsgEAACgM0ImAAAAnREyAQAA6IyQCQAAQGeETAAAADojZAIAANAZIRMAAIDOCJkAAAB0RsgEAACgM0ImAAAAnREyAQAA6IyQCQAAQGeETAAAADojZAIAANAZIRMAAIDOCJkAAAB0RsgEAACgM0ImAAAAnREyAQAA6IyQCQAAQGeETAAAADojZAIAANAZIRMAAIDObDvsAqBfS5YsydjYWObPn5+lS5cOuxwAAGACIZORMzY2lpUrVw67DAAAYCMMlwUAAKAzQiYAAACdETIBAADojJAJAABAZ4RMAAAAOmN2WYbq4FPP7HufuavXZlaSG1ev7Xv/Zacf3/f5AACAydOTCQAAQGeETAAAADojZAIAANAZIRMAAIDOCJkAAAB0RsgEAACgM25hwshZt/2c+/0FAACmDyGTkXPHvkcOuwQAAGATDJcFAACgM0ImAAAAnREyAQAA6IyQCQAAQGeETAAAADojZAIAANAZIRMAAIDOCJkAAAB0RsgEAACgM0ImAAAAnREyAQAA6IyQCQAAQGeETAAAADojZAIAANAZIRMAAIDOCJkAAAB0RsgEAACgM0ImAAAAnREyAQAA6MxAQ2ZV7VVVF1fV96vqmqr6LxtpU1X1/qr6UVVdVVUHDbImAAAABmfbAR//niR/0lr7TlXNTbKsqi5orX1/QptnJ9m39zgsyYd7fwEAABgxA+3JbK3d3Fr7Tu/52iTXJtljg2bPT3JmG/etJA+vqt0GWRcAAACDMWXXZFbVgiQHJvm3DTbtkeSmCcsr8utBFAAAgBEwJSGzqnZI8rkkb2yt3f4gj3FyVV1eVZevWrWq2wIBAADoxMBDZlVtl/GAeVZr7fMbabIyyV4Tlvfsrbuf1toZrbVDWmuHzJs3bzDFAgAAsEUGPbtsJfn7JNe21v5mE83OS3J8b5bZJyX5WWvt5kHWBQAAwGAMenbZpyY5Lsn3quqK3rq3JNk7SVprH0ny5STPSfKjJHcmOWnANQEAADAgAw2ZrbWvJ6nNtGlJXjvIOgAAAJgaUza7LAAAADOfkAkAAEBnhEwAAAA6I2QCAADQGSETAACAzgiZAAAAdEbIBAAAoDNCJgAAAJ0RMgEAAOiMkAkAAEBnhEwAAAA6I2QCAADQGSETAACAzgiZAAAAdEbIBAAAoDNCJgAAAJ0RMgEAAOiMkAkAAEBnhEwAAAA6I2QCAADQGSETAACAzgiZAAAAdEbIBAAAoDNCJgAAAJ0RMgEAAOiMkAkAAEBnhEwAAAA6I2QCAADQGSETAACAzgiZAAAAdEbIBAAAoDNCJgAAAJ0RMgEAAOiMkAkAAEBnhEwAAAA6I2QCAADQGSETAACAzgiZAAAAdEbIBAAAoDNCJgAAAJ0RMgEAAOiMkAkAAEBnhEwAAAA6I2QCAADQGSETAACAzgiZAAAAdEbIBAAAoDNCJgAAAJ0RMgEAAOiMkAkAAEBnhEwAAAA6I2QCAADQGSETAACAzgiZAAAAdEbIBAAAoDNCJgAAAJ0RMgEAAOiMkAkAAEBnhEwAAAA6I2QCAADQGSETAACAzgiZAAAAdEbIBAAAoDNCJgAAAJ0RMgEAAOiMkAkAAEBntt1cg6p64QNtb619vrtyAAAAGGWbDZlJntv7+4gkT0lyUW/5WUm+kUTIBAAAIMkkQmZr7aQkqar/lWT/1trNveXdknx8oNUBAAAwUvq5JnOv+wJmz0+S7N1xPQAAAIywyQyXvc+FVfXVJOf0ll+a5H93XxIAAACjatIhs7X2uqo6Oskzeqs+2lr7wmDKAgAAYBRNOmRW1Zwk57XWvlBVj03y2KrarrV29+DKAwAAYJT0c03mpUkeUlV7JDk/yXEx8Q8AAAAT9BMyq7V2Z5IXJvlwa+3FSQ4YTFkAAACMor5CZlU9OcmxSb7UWzer+5IAAAAYVf2EzDcmeXOSL7TWrqmqRyW5eDBlAQAAMIr6mV32X5P864Tl65K8YRBFAQAAMJr6mV324iRtw/WttcM7rQgAAICRNemQmeRPJzyfneRFSe7pthwAAABGWT/DZZdtsOqyqvo/HdcDAADACOtnuOzOExa3SXJwkod1XhEAAAAjq5/hsssyfk1mZXyY7PVJXjmIogAAABhN/QyX3eeBtlfVf2qtXbDlJQEAADCq+rlP5ua8p8NjAQAAMIK6DJnV4bEAAAAYQV2GzF+7hyYAAABbly5DJgAAAFu5SYfMqnrIZtYt38j2f6iqW6rq6k0c85lV9bOquqL3eNtk6wEAAGD66acn85sPtK619sKNbP94kqM2c9yvtdYW9x7v7KMeAAAAppnN3sKkquYn2SPJb1TVgfnVBD87JnnoA+3bWru0qhZsYY0AAACMiMncJ/N3kpyYZM8kfzNh/dokb+mghidX1ZVJfpzkT1tr13RwTAAAAIZgsyGztfaJJJ+oqhe11j7X8fm/k+SRrbWfV9Vzkvxzkn031rCqTk5ycpLsvffeHZcBAABAFybTk3mff6mqlydZMHG/LbmOsrV2+4TnX66q/1FVu7bWVm+k7RlJzkiSQw45xO1SAAAApqF+Qub/TPKzJMuS/KKLk/eu9/xJa61V1aEZn4hoTRfHBgAAYOr1EzL3bK1tbqbY+6mqc5I8M8muVbUiyWlJtkuS1tpHkhyT5DVVdU+S/0jy0taaXkoAAIAR1U/I/EZVPaG19r3J7tBae9lmtn8wyQf7qAEAAIBprJ+Q+bQkJ1bV9RkfLltJWmtt4UAqAwAAYOT0EzKfPbAqAAAAmBH6CZmulQQAAOAB9RMyv5TxoFlJZifZJ8kPkxwwgLoAAAAYQZMOma21J0xcrqqDkvxR5xUBAAAwsrZ5sDu21r6T5LAOawEAAGDETbons6r+eMLiNkkOSvLjzisCAABgZPVzTebcCc/vyfg1mp/rthwAAABGWT/XZL4jSapqh97yzwdVFAAAAKNp0tdkVtXjq+q7Sa5Jck1VLauqxw+uNAAAAEZNP8Nlz0jyx621i5Okqp7ZW/eUAdQFADBtLVmyJGNjY5k/f36WLl067HIAppV+Quac+wJmkrTWLqmqOQOoCQBgWhsbG8vKlSuHXQbAtNRPyLyuqv48ySd7y7+f5LruSwIAAGBU9XOfzFckmZfk873HvN46AAAASNLf7LI/TfKGAdYCAADAiJt0yKyqQ5K8JcmCifu11hZ2XxYAwNQ4+NQz+95n7uq1mZXkxtVr+93GhoQAACAASURBVN5/2enH930+gFHSzzWZZyU5Ncn3kqwbTDkAAACMsn5C5qrW2nkDqwQAAICR10/IPK2qPpbkwiS/uG9la+3znVcFAADASOonZJ6UZL8k2+VXw2VbxmeaBQAAgL5C5hNba48dWCUAAACMvH7uk/mNqtp/YJUAAIyIddvPyb0P2THrtp8z7FIApp1+ejKflOSKqro+49dkVpLmFiYAwNbmjn2PHHYJANNWPyHzqIFVAQAAwIww6ZDZWrshSarqEUlmD6wiAAAARtakr8msqudV1b8nuT7JvyZZnuQrA6oLAACAEdTPxD//LePXZf7/rbV9khyR5FsDqQoAAICR1E/IvLu1tibJNlW1TWvt4iSHDKguAAAARlA/E//cVlU7JLk0yVlVdUuSOwZTFgAAAKOon57M5ye5M8kpSc5P8n+TPHcQRQEAADCa+pld9r5ey3VJPrHh9qr6ZmvtyV0VBgAAwOjppydzc9zWBAAAYCvXZchsHR4LAACAEdRlyAQAAGAr12XIrA6PBQAAwAjqMmQe1+GxAAAAGEGbnV22qtbmAa63bK3t2Pt7dYd1AQAAMII2GzJba3OTpKr+W5Kbk3wy40Njj02y20CrAwAAYKT0M1z2ea21/9FaW9tau7219uEkzx9UYQAAAIyefkLmHVV1bFXNqqptqurYJHcMqjAAAABGTz8h8+VJ/nOSn/QeL+6tAwAAgCSTuCbzPq215TE8FgAAgAcw6Z7MqvrNqrqwqq7uLS+sqv86uNIAAAAYNf0Ml/27JG9OcneStNauSvLSQRQFAADAaOonZD60tfZ/Nlh3T5fFAAAAMNr6CZmrq+rRSVqSVNUxGb9vJgAAACTpY+KfJK9NckaS/apqZZLrk/z+QKoCAABgJPUzu+x1SX67quYk2aa1tnZwZQEAADCK+pld9r9U1Y5J7kzyt1X1nao6cnClAQAAMGr6uSbzFa2125McmWSXJMcl+e8DqQoAAICR1E/IrN7f5yQ5s7V2zYR1AAAA0FfIXFZV/yvjIfOrVTU3ybrBlAUAAMAo6md22VcmWZzkutbanVW1S5KTBlMWAAAAo2izIbOq9mut/SDjATNJHlVllCwAAAC/bjI9mX+c5OQkf72RbS3J4Z1WBAAAwMjabMhsrZ3c+/uswZcDAADAKOvnmsxU1eOT7J9k9n3rWmtndl0UAAAAo2nSIbOqTkvyzIyHzC8neXaSrycRMgEAAEjS3y1MjklyRJKx1tpJSRYledhAqgIAAGAk9RMy72qtrUtyT1XtmOSWJHsNpiwAAABG0aSGy9b4PUuuqqqHJ/m7JMuS/DzJNwdYGwAAACNmUiGztdaq6tDW2m1JPlJV5yfZsbV21WDLAwAAYJT0M1z2O1X1xCRprS0XMAEAANhQP7cwOSzJsVV1Q5I7klTGOzkXDqQyAAAARk4/IfN3BlYFAAAAM8KkQ2Zr7YZBFgIAAMDo6+eaTAAAAHhAQiYAAACdETIBAADojJAJAABAZ4RMAAAAOiNkAgAA0BkhEwAAgM4ImQAAAHRGyAQAAKAzQiYAAACdETIBAADojJAJAABAZ4RMAAAAOiNkAgAA0BkhEwAAgM4ImQAAAHRGyAQAAKAzQiYAAACdETIBAADojJAJAABAZ4RMAAAAOiNkAgAA0BkhEwAAgM4MNGRW1T9U1S1VdfUmtldVvb+qflRVV1XVQYOsBwAAgMEadE/mx5Mc9QDbn51k397j5CQfHnA9AAAADNBAQ2Zr7dIktz5Ak+cnObON+1aSh1fVboOsCQAAgMEZ9jWZeyS5acLyit66X1NVJ1fV5VV1+apVq6akOAAAAPoz7JA5aa21M1prh7TWDpk3b96wywEAAGAjhh0yVybZa8Lynr11AAAAjKBhh8zzkhzfm2X2SUl+1lq7ecg1AQAA8CBtO8iDV9U5SZ6ZZNeqWpHktCTbJUlr7SNJvpzkOUl+lOTOJCcNsh4AAAAGa6Ahs7X2ss1sb0leO8gaAAAAmDrDHi4LAADADCJkAgAA0BkhEwAAgM4ImQAAAHRGyAQAAKAzQiYAAACdETIBAADojJAJAABAZ4RMAAAAOiNkAgAA0BkhEwAAgM4ImQAAAHRGyAQAAKAzQiYAAACdETIBAADojJAJAABAZ4RMAAAAOiNkAgAA0BkhEwAAgM4ImQAAAHRGyAQAAKAzQiYAAACdETIBAADojJAJAABAZ4RMAAAAOrPtsAsAYGotWbIkY2NjmT9/fpYuXTrscgCAGUbIBNjKjI2NZeXKlcMuAwCYoQyXBQAAoDNCJgAAAJ0xXBZghB186pl97zN39drMSnLj6rV977/s9OP7Ph8AsHXRkwkAAEBnhEwAAAA6I2QCAADQGSETAACAzpj4B2Ars277Off7CwDQJSETYCtzx75HDrsEAGAGM1wWAACAzgiZAAAAdEbIBAAAoDNCJgAAAJ0RMgEAAOiMkAkAAEBnhEwAAAA64z6ZADDNLFmyJGNjY5k/f36WLl067HIAoC9CJgBMM2NjY1m5cuWwywCAB8VwWQAAADojZAIAANAZIRMAAIDOuCYTAAbo4FPP7HufuavXZlaSG1ev7Xv/Zacf3/f5AKBLejIBAADojJAJAABAZ4RMAAAAOuOaTACYZtZtP+d+fwFglAiZADDN3LHvkcMuAQAeNMNlAQAA6IyQCQAAQGeETAAAADojZAIAANAZIRMAAIDOCJkAAAB0RsgEAACgM0ImAAAAnREyAQAA6IyQCQAAQGeETAAAADojZAIAANAZIRMAAIDOCJkAAAB0RsgEAACgM0ImAAAAnREyAQAA6IyQCQAAQGeETAAAADojZAIAANAZIRMAAIDOCJkAAAB0RsgEAACgM0ImAAAAnREyAQAA6IyQCQAAQGeETAAAADojZAIAANAZIRMAAIDOCJkAAAB0RsgEAACgM0ImAAAAndl22AUAM8+SJUsyNjaW+fPnZ+nSpcMuBwCAKSRkAp0bGxvLypUrh10GAABDMPDhslV1VFX9sKp+VFV/tpHtJ1bVqqq6ovf4g0HXBAAAwGAMtCezqmYl+VCS/5RkRZJvV9V5rbXvb9D006211w2yFgAAAAZv0MNlD03yo9badUlSVecmeX6SDUMmME0dfOqZfe8zd/XazEpy4+q1fe+/7PTj+z4fAADTx6CHy+6R5KYJyyt66zb0oqq6qqo+W1V7bexAVXVyVV1eVZevWrVqELUCAACwhabDLUy+mGRBa21hkguSfGJjjVprZ7TWDmmtHTJv3rwpLRAAAIDJGXTIXJlkYs/knr1167XW1rTWftFb/FiSgwdcEzBg67afk3sfsmPWbT9n2KUAADDFBn1N5reT7FtV+2Q8XL40ycsnNqiq3VprN/cWn5fk2gHXBAzYHfseOewSAAAYkoGGzNbaPVX1uiRfTTIryT+01q6pqncmuby1dl6SN1TV85Lck+TWJCcOsiYAAAAGZ9A9mWmtfTnJlzdY97YJz9+c5M2DrgMAAIDBmw4T/wAAADBDCJkAAAB0RsgEAACgM0ImAAAAnREyAQAA6IyQCQAAQGeETAAAADojZAIAANAZIRMAAIDOCJkAAAB0RsgEAACgM0ImAAAAnREyAQAA6IyQCQAAQGeETAAAADojZAIAANAZIRMAAIDOCJkAAAB0RsgEAACgM0ImAAAAnREyAQAA6IyQCQAAQGeETAAAADojZAIAANAZIRMAAIDOCJkAAAB0RsgEAACgM0ImAAAAnREyAQAA6IyQCQAAQGeETAAAADojZAIAANAZIRMAAIDOCJkAAAB0RsgEAACgM0ImAAAAnREyAQAA6IyQCQAAQGeETAAAADojZAIAANAZIRMAAIDOCJkAAAB0RsgEAACgM0ImAAAAnREyAQAA6IyQCQAAQGeETAAAADojZAIAANAZIRMAAIDOCJkAAAB0RsgEAACgM0ImAAAAnREyAQAA6IyQCQAAQGeETAAAADojZAIAANAZIRMAAIDOCJkAAAB0RsgEAACgM0ImAAAAnREyAQAA6My2wy5gOlqyZEnGxsYyf/78LF26dNjlAAAAjAwhcyPGxsaycuXKYZcBAAAwcmZ8yDz41DP73mfu6rWZleTG1Wv72n/Z6cf3fS4AAICZZMaHTAAAmElc2sV0J2QCAMAIcWkX052QuRHrtp9zv78AAABMjpC5EXfse+SwS2ArZggMAGw9nvqBp/a9z/a3bZ9tsk1uuu2mvve/7PWX9X0+6JeQCdOMITAAAKNta+80EDJhgPw6CQB0rT20ZV3WpT20DbsUNmFr7zQQMgEAYAtMda/V3U+9e+Dn4Fd0GvRPyIRpxq+TADBatvZeK9iQkAnTjF8nAWB4bnznE/re555bd06ybe659Yb+999px77PB9OdkAkAANChrX1kmpAJAABbYNfZ65Lc0/sLRqYJmQAAsAX+dOFtwy4BppVthl0AAAAAM4eQCQAAQGcMlwUAYL2pvucjMPMImQAArOeej8xEfjyZWkImQJ98UQGj4qkfeGrf+2x/2/bZJtvkpttu6nv/y15/Wd/ng6ngx5OpJWQC9MkXFQAMz43vfELf+9xz685Jts09t97Q//477dj3+bZ2QiawVfMrPzAKpnIExdZ+E3lgywmZAMCU2tqHnD+YXpgV3985P/mPB9EL8yB6YLb2m8gzM+06e12Se3p/GTQhE6BPfuWHLWPIOTDV/nThbcMuYasiZAIjb6p7RfzKD79iyPnU0AsDjBIhE5hWpnQYWeJi/hloax+K+WBM9XtmNED/9MIAo0TIHLKp/mL3j6/+ec9gy2zJ/0MPqpfsB9tnmzv0kvVjqoevGg0AMLMNPGRW1VFJ3pdkVpKPtdb++wbbH5LkzCQHJ1mT5CWtteWDrmu62JIvdv/46p9espnJMLKp4/+h6c/U/gAM20BDZlXNSvKhJP8pyYok366q81pr35/Q7JVJftpae0xVvTTJe5K8ZJB1DYovdhgOw8iYyFDM/vmhBoAuDbon89AkP2qtXZckVXVukucnmRgyn5/k7b3nn03ywaqq1tpW8a+Dqf5i94+v/vnHF2yZqf5/yFDM/vmhBoAuDTpk7pHkpgnLK5Ictqk2rbV7qupnSXZJsnrAtU0LU/3F7h9f/fOPL9gy/h8CgK1LDbLDsKqOSXJUa+0PesvHJTmstfa6CW2u7rVZ0Vv+v702qzc41slJTu4tPjbJDwdW+NTbNVtJqB5hPqPpz2c0vfl8pj+f0fTnM5refD7T30z7jB7ZWps37CI2ZtA9mSuT7DVhec/euo21WVFV2yZ5WMYnALqf1toZSc4YUJ1DVVWXt9YOGXYdbJrPaPrzGU1vPp/pz2c0/fmMpjefz/TnM5o62wz4+N9Osm9V7VNV2yd5aZLzNmhzXpITes+PSXLR1nI9JgAAwEwz0J7M3jWWr0vy1YzfwuQfWmvXVNU7k1zeWjsvyd8n+WRV/SjJrRkPogAAAIyggd8ns7X25SRf3mDd2yY8vyvJiwddxzQ3I4cBzzA+o+nPZzS9+XymP5/R9Oczmt58PtOfz2iKDHTiHwAAALYug74mEwAAgK2IkMlmVZX/TgCAKVFVs4ZdwyBVVQ27BpisB/vfq/DAA6qqWa21db3nc4Zdz/9j76zD5aquN/x+ISEhSIDgbkEaoFhxd3fXUChOgVLcHYqkOBR392LF3d1dflCKQ9EAyff7Y+1JTqaXNnpn7tz1Pk+ee+fMOSd77pyzz172rWTU0+oP81GNpJ6NHkMrk9dj5yC/56QtateF7YGSurbaukPBGNlFIekIVO5Hl9fDZWymkZn8V8pEP4Gkk4GdJY3V6DEloxbbAwEkLStp3EaPp5mRNA+wb/l9AUndGzyklkBSL0mzw+A5p2fpm5we/xajzohIh00yFJXn0fLAA8Bp5XVLzAMOBkqaStKRkpZq9JiSpC0kqXI/LiJpT2C24TlHGpnJUEiaru71fMCdwL+AM23/0IBhJaOQ4klV5fUGkp4F1gbSaGqD2t/L9tPAdpIeB/YHpm7owFqHvYB+kqYuLa7uBI6T1NW2W2WBmQxlRCwG3FXanCWdlPp7W9JEku4g+qf/HdhQ0vwdOfLXxmfcELgX+Bp4uhFjSpL/RXn29pF0M7A3sB+w2PAEm9LITIChDI/dJS0maTlJaxH9TV8DTgCmkrSwpBkaOthkhCmeKZfJYzZJPYBNgZ1t72D7s1zQD6FWj1z+Xl0ljQc8A8xkezXbb+bfa8Qoi8nJysuLgd7ADsCEwMbATMCp5f18VnVQ2lhgzybpJWLe+QTYLDMoOieSurRhPI4HfG57E9tHAEcCf2n/0Y06KqmG60haAFgZ2MH2MUA3STM1dIBJwq+WMOwCPGF7NeAwYGFgjmE9Zz64k8ETfZkI3ySiCAcAXwH/B0xF9DrdgYjeXNSosSYjRzGWeko6mPgeVwTeJlKh95N0CbC3pIzQAZV65H7A9sAg28sBL0g6qOw22vsNtxKSJiq/Lg0sIWkRYGLgBWAR4GHb7wJbARtJ6lPSy9KY72D8Su3Z3MDltrcFdgReJBYvSSejMr/uI2llSRMAkwM9JI1ZnKKHAHNK2rTs2yHmgbpsoTkk7U84Vt4FngQulHQe0B+4R9Jq9cclSXtQLWEor2euOP4EfFR+7w8YWHlYHYNpZCbYHlQm9L8QXsQXgOtt32P7n8AawHK2twf6Aa9IGr9xI06GlXrPlKRJgYOANWzPZ/t6wth8HngMuA+YFPhNe4+1GSmpIudQ7gHggvLWjsBuJZ3z57wfhg1JcwBXSpoYGAgcC1xKPIvOBt4CxpY0oe2PiUjmuTAkGpA0P5UMgIGSukvaTtK05e25gD7l90+I730FSbM2YKhJOyJpIUkLVV7PL+kkYClgVeBY2w8BkwGrVO75B4GdoPnngcqCvZrmvyxwKHCY7Y9tnwSsC+xjezPgKGDB2nENGHbSCZE0CwxlXP5O0vNEHXQtmPQREW2fsuz3KLAOMOew/B9pZHZCVNeSRNI6wGXAT7YPIwzJ7SRNU3b5Gugu6U/AbcD/2f6qHYecjCCVyWPeysL9aWLSmKfs86Ttw23fSSzyFyC8rZ2KNgzyGQiRn+ltr2V79disLWy/CNwIXFO80Xu0/4g7JJ8ATxELxjeITIlzi0Pr38A/gPmB2sNvH2BWSen06ABIWh2GilAtD1wDbAIcL2klwhu+kKSZbf8EDAA+B/7UmFEn7ciUwKsAkuYG7gf+aXt5Ii22l6Q1gN2BP0jqL+lOIvLXvbzX1FSeuTsB+0ma1nZ/4nMvVN7ravtB4DtJfyTmwzsbNeak81EcvsspRPfGlLQXcR3uZXtZYMpybV4K/Bb4Y3EEzg98CSxazvNfI+9pZHYySmpsbQHQo2z+HliLWDRTFtAPEmIcEOlNfcrPfiV9JWlCVBQ5K6+nlHQtcDphEO1GKPZdTXiOa/vNKuls4AjgQNuvteOwm4JaSqakTSXNbvtt4C6gq6S+ZbdrgJWKA2Yrwqv3ou39GjTspkZSl6pTqzg5rgbmIZ4/vwcmlLRRef8yYj5atpKyPZ3tl9t35MkIMo+KKISkDYjv+kjbixFZEssDPYAzgQskbQ4cQyywe1einUmLUHf/X01ErfvZfga4Epi5vP0JcCFRlvMsMb++BxwNHE/Uwj/bjkMfJuoX2ZImVwgXzUTMZSdLmpNYwB8IYPuXsv7aC1gSWN32Pe068KRTUlkjvmb7FOB3RAqsiXX+F+X9rYFDgI+B44BxiKyT64g5e3r435H3NDI7GSU1dnpJfyM8y0vYvhW4GdissuuewNySbgHOA76yvZnt58tCPK+dJkPSlEQaQ/XBvgIhojA/EW1bDZiWSI2dXNJyZb+Pgb/ZXtD2He078uagRF0eJLx2/Uvk/hFicbwGgO1LCAXezYFfgKNtH9+YETc/tgeVOWdWSfNJ6mH7MeAhYKfizHgfmF1RjwXwMGGIfF/O8V1DBp8ME3XPgsOBPSX1Ip4pnxP3E4Qh+QOxoD6OSJX+HaFYeDsxT73XbgNPRiuVlOmaU3thRcunXoRC5dRE6caSkmYqUe0HCGPzYNsfEenyUxJzwqfEXNEUqPTvbGOR3Qe42/auxPXdA/jR9t3AU5JOLcf9CBxle23bb7bj0JNOSHH4yvYvZVNNcGprYD3gDOAdQuBzbNvPEXP4VeU5vTNRMjSIcPwMk1MkDYUWp5YCWPO2SZoCOB94iRB82U5RUP97YItaiqztzwgJ8f625yxCHFWRoEHt/VmStqks8r4DVpR0KXBtqX2ZFHijfG9PEov7fsWx8AmwhqRutr+0/Xjd+VqW+tTYwhzAPsSitxdRc/BP4HFgGknLlv0OISZet7HASCoo6vFOIdLxVwMukjQmcDkwgaRVyu/dgNslPQk8aXs/2583bODJMFMxIg4n0pyXBPa3/S2Rbt6vLG5eIaJR80la2va1hCz+3MBZwHONGH8yeqhcF2tKOpdQiF2OqLH+BVjb9jtENLMm/PQ1Mb/WHHcq/9a1vVezzLcl7XsvSd3K4n2H4qSE+GzbKBSUH7a9vO3XS+RyR2AdSeNAOtCS0U/JZutSHL6WtLykfxDr+7eJNkFLEs/gm4BlGJJdsB0wUNJY5X5eHfgjsIXtK4bl/2/5xWRnpeK1GFg21ULkvwFk+8QSgTmXuMD+TaRUDr5wbL9Ri2ppSDF7GpdNQi2iXPlOxiTSEBcjBBQeIeqdJi7/AM4BZi6G5BXA4bZ/rp63lb9jDS1IMomkVSVNXFJIZiVqgR4CzrLdz9EX9kFKDUK5p57tjOnE/4t650RxbC0GfGB7bkJAYElg3+K0uoFIifuSSCPrDyxl+612HHYyAlRTBBViLtcCE9p+CdgSWFvSbCX9+X1CrRyGpOo/Vl73IVrXLG/7VJIOTd11IUVN117AVcCPwCpEi6JLCWfDPMS9v6KkhYvf7k3b/ypz7U+2z7f9RgM+zn9QIrEQomUTEAvu+4g6tbMV+hafEtf5X22fXI7bB1ivGNXTFAdMkoxWFMrtawBjl9drEE6cY22fVtZ6jxLOnc2I+3QsolZzAtvfOlq1/QBg+wrbKzj6hQ8TaWS2KBWvxe8k3QD8VdJviRYlX0qat+z6HiEZPontvYCvJY1bX2dQMVaTJqEWUS7pz5cDUxBG0uUUgQHiYT4V0ZZkOcJDfH+5Pl6uPcwb8gHakTZSt2YjFgLbEnUGExH3xgTAwrbPKouko4GfgZOBQ5rFk95sKFpV1P62S5bF47gOMamzSnR9RcJ7upmk6YBrCa//6rZ/tH2Z7W8a8wmS4aE8W2r1kxMCaxJ1lhQHwtWEmiaE82B7SZPa/pftGyoRnOdsH+lQMU86KBUn9OD5sfy+AJENdSvxbPqOUDa/j3A6bV7SZBey/XD1nM0210paEFiivHyZEC1bkGjH04/4fDsRn/FGIkvsaEkPUlozAZTPmySjjVKuAPCo7dOAPopa+dmBe4G3JC0raSsiRfYOoqyhL7EeetX2l5XztZX5NUykkdkilKjM6ZLWLa+7K9SiDiCK6b8l+vytBdxKLK4hJvquRKgc2yva/qbZJvgkqDcIFb21rifazrwE3E18v0sqxGv+RdQ+vUB4XZ+wfVD1HK3+XRePeM0AWltSf0L0aBNHg+EXCcGjUwmj5wiFMuAjwNTAGLb/2ep/p+FFoUq3PgyODE8s6QLCuFiZeHBBpGx/a3tN4tocAJxevPk72r68AcNPhoM25p2xgbslrWj7ZsJhsFVll32Jmv51i/Gwuu2P23Be5j3VAniIouqfJO2tIaUFrwIzShrTUeM1ENhA0vSE1sNzJRunpjjbVA5PSdOU9MJeRKZQP0n3A38glHEHECqcXWxfRWSEbeoQOOpHCBX9xfaqmaGRjG4kdVWUSS1aNs0gaVVCuXsholRuOeBgIqtobyLw8DDwATCr7Yds31g978gEmdLIbAEk7UpI/39LtAWAiF6tThScX0P0YbqbEH15CJha0pWE8XGHQ0mzdr4R9loko5faokxRWwvhmTra9hG2fy7G1DOE5PtuktYGFrN9LrCO7aPL8U31MB+d1KIuko4ENiQMyW2JewHgBKIecw5gA+AVwqO3v+1NbH/dgGE3JXXXzaJEfdEy5XVf4DHbiwPfALOUaNfMwBSSFiAM0MsJxwi2P223wSfDjaTeMNS8s7CkqUok8jRgh5IlcADh2Opb9h9IiENMUl4/UT1P0rEpWR5dKq9nkvQAUY7zBHCVpBmB14jskJXKru8Qc8Nitl+xfZ4r5RnNcn0oyo2OIVJhtydKifoDiwM/2z7I9qOE+ElXhmQOHQD8SdKstl+wfXn9gj1JRgclm6gm6rOVoiZ4DyId9nmiV+sPwAK2N7e9P7EO6lkcvsfYvnJUj6vr/94laWaKh21xQsylKu/9DvBX4M+SJitpkV8QqbFvEIvp6YHPbH9YPWemxjYXZfIYWB7qXQhl0zkk7U6kOPQo+41TJotvCKWw/kTh9p8g0nRUKQBvxGdpD2p/r7rNawB/Bia2/bWiBnMGSZPb/kjSmcB5tmclPOzntfOwOwqTE2JIEP0upwJWkXQfYXTOLmlDQlBgZtufAO8VY/Mwov5y60yLbX4UPdEWlXQZofA5J6FW/QBwoe3jJa0JbGn7HElXE3PO8gC2z27Q0JPRiIboALikQH9M3NcHEJG7A4jn1EHEs2cs4EBJOxDKlG8TabQX1pxWTfg82hqYEZipPHunJ9SRrwC+lbRSSQH+R9lvQUkvOdT3dyNSaZNktFMytVyu0/GIuuf5iEDDXra/lHQvsDGRqn6eonRud2BeYDeAsnYcfL5RNb6MZHZ8ZicK6j+QNIOkdRUNsfsSk+L9hKw8hBdjfCL979+2n7P9YfHadZrIVrNTvMTjKkQTaqmIvYFexVP1MTAGoQJ2JLC5pN62v1W0Mdm4pMlu5VC2e7F2brewqA8MXgDVUrf6SVqrROp8NAAAIABJREFUvHUq4VzZsLy+nLh35inG+/nACSXdJOfFNijR88H9Kss11oWQ6V+ISJlcm0iB7Wf7E0XP0aVtn0hE0jdIA7O5qWSyfE/MMU8SmTCPEKnlsykaeUOpVZY0ERHt+bQW/aycL58tLYRDB2AMSUcAD0qaw6EE/SxwMfCR7V5E5GRZ2xcQRtuRtlcC/gV8WM7lZjMwiwNyBUL8bWBx3r5DGM9zAZ8RvZK72P4/okxlZuJ5gqO2PFVjk9FKvYNG0tJED8v3gE2JjKxVi9H4eHndt2SbjE84Qua0/Y/qeUf1/ZiLqY7PE4R38FqicfyahHpUrcnqDYTS31VEbd7Ftr+rPvhbPbLV0SjfxQ/AQQqpdAgFvnPL73cBbxEPwveJ7/4CSacR/eamLPv9AK3fkkTS7BpSGzhI0iySriB6P+0m6cxieO5HSMt3d/RqfJ+ozZzM9kDbf7P9S6sb4iOKQ5zlKklbAih67W5FPLw2JVLjrgX+KGkTSWcDuxDCSaRx2dxUFi0DFW1mPiMayn8JHFoyXu4mMqCWLIc9RCxYNrH9aUkvH6r1TD5bOja/4oQ+kfje57f9QtnWk3B4X1Bevw3spOiN+0ycSvcTKbVNqyRcHLk/EcrHMKRf76VEQ/q+xD1xsKT9iMyhk2w/2IDhJp2MEoQYKtooaUVCV+Id22fZvp9oUTcHQ8qCHiN6fE9n+z5Hm7CBGs3lccr5v2MgaRbXtU2opa2UEPncROFuV9uvSTqDaIR9CNFEdWHb67T7wJPhojp5SDqEeIivVNINrwZ2t32/pPmJfPurbV8haXYi6nB1ffpzK1MWP/MRjdzfVqgm7w98ZXvLEmG5C9je9sOSLgI+sb17icxNUpdmnvwXFIIvXxKCHpfaPlrSpESbgueIdLK1CSPkXdtHNmqsyYghaUcitXxDImtiVSJN+lDbAxTicmsSaZDjANcAF9geUI6vtlVKWgSFuuqMti+RdDHhwB6TWLhCRDI3I3oMT01Evi9z9EelRFC6OgSAmpbyTNkWmI1o8fWppHFtfyPpUMKpfxORRfSU7X0bONykkyJpTqIM6IaSpn0YoZJ/eMlQnIVwAvcEZgBOAp4tGUi1c4zS1Ni2aOkIRyug6OP3IJESOV71vdqDvKS+3mf7rYoh+i7wg0Mu+zZgbEUPp0xfamJsW1JfSX8nVDkXl7Sn7feIdiT7lf0eJwQV1lWoyL7o6H36YatHLmFoyXyHqMiUko6y/RSRvtRDUW/5GdH7addy6MnAUpLGdyjGpoE5HJQ0sG2BN1xEpIAviAXlSkDf4vHfIQ3M5qbmEa/bthlR07OK7ccc7UheJ3pZLl52e4SYh14EdisZAANU1yYoaQ0kjV0yQ/oTZRoQgjerEYbYjETt/zSEiNp7wPm2D7T9SuW6eKnZDUwYHHm/h1gfb1K21bIwZgHuLc+Z1dPATNqD2j1U+XkIUZ7wIXCkorTqQsLpV0vbfo3oi/458A/bt9UMzPpU29E69oxkNi+SJiBSJM+2fXPVQ6yKGEyJZorwVoxDRHKmBf5g+zlJPYkede96OJqoJqMftSFSI+k44t7cXdImRJrzHMRi/jngFsJ7PBVwXEn97BT82uQoaVGiZmZPwBSJeYesPJJeBw6zfVFJ3/qxfUfeOpQH3fvAyrafL9umJ6TRby8OkaSJqcuY6F6MRBGR6Its3yRpLNs/lOfQJsDSxLxzr+1jK+fqQvH3NOCjJKOQX3kerQqsanu7/3Lc+cR8e27d9g4b1S6lKgcDNxNR2h2IZ8tWzr6uSQNQEdqStD+RHrtm+Xme7WMlHUAIQV5g+/U2jh/tkct6Wj7i0cGZiPBK3F0ujpqBuSKh1FiNZprwKB5MtBGYv+Y1tP297WvTwGweKpG4mkjNnAoxhTGIWpfby/uXAI8TvbZMpLANINpwbNLZDMwSubSkxSXdLmlHSYs46mHuBHYphs9bwFySflMO356Q8iYNzJGjzDnrAX+rbHunRLTSwGxSJHWTtLGkSco91E3S8cBfJS1X5peXiBQsbP9QDv2K+K7vAu6pMzDlrOlvGSrPo7UlrV8cDO8B60k6Q9IJkh6X9Oey3zaSHgdEaUtUttecgR3SwARwqMfuRtRnbglcZ3ulNDCT9qA+I03StsBFksYCfk9klGwIbFQMzG5EUGoOYLK6Yxum4pxGZpNSHt5vEHLxDwCnl1oYiFqYD8t+Y1QuxnuADW0fV3uvnYedDCOVh/nskp4mFnHHA7WatyUru18MbClpXtsvA4fY3sPRkqSlU58Vaq99YHAqcTdJOwF/If5eAMdJ6k4oxo5bPO9XEHVBc5dj7yr3UzIKsP0IMEhRF5I0OZImJpwsMzlUf38L3EGkUt1E3EMrEcJNU0raoBy3HXCG7Z9sn1p5ttRSINO47MBImlvSRmXhiqRJJN1KCHlNRFwPHwJbEBG9c4nWJBspVFghUqa3sP1FIxezowPbD5eygLVtn9no8SStjaSeknaStFjJUJyi8vYjwJvF+Xcj8JNDrf05Rbupwwixn+0dwj+DaeT9mOmyTUBbIexKGmx3oufh44SwyyBgQaI1yb6232/jfJm+1IRo6H6XEPnyA4HLiDTYfYgo5bFEJPP8sn1NIv35ENsvtfe4G0VZsExP1P68QdSgvkdEVl4h+oXuRHjR77O9m6KmbGuiV18fV9q3JKOWtlLrkuZEoRZ7AiHY9D1hPEwDfAscQ/TAvIVQ/exL6Z1GKGce7KhBq52r3VOuklFPMSxvI0Sd+jmE0eYj2hqcK6k/sBSwRS0rStIkhJDgVMC2Ds2H2lw9ONsqSZLhpxiV2xMK3ocATxPO9IuI+ueDbK9dcRpeSGh3LAX8teoIaZZ5OiOZDaYs1P7jQqhM1pMTtXg32F6XCI/fCkwMHCNphraObYaLKwkq3t2BJaVh7PL9vkJELF8iIgpnE02qpyQmmkkJoZp3ba/fWQxMBV3KNfwh8Tc5lzA2Hy2G46rEvbA0USuztqSZicXzJUQv2DQwRyNpYHYoJiSEe/YFutv+ilCO/Qvh5JqfmItWIbzkywA72V7N9lPVjIl8tnRsKhlOA4F3CFX6uSX1Ivo9HijpkbLPgiVSMq6i7v0RQq1ysIEJgwXY0sBMkpGgpGK/R6z7+wL9CPX8g4qjZ3JJK9v+FFgXeJ5oNbVwfaS9WebpjGQ2AeUBvjfR9PotRyuGrrZ/KRP/JYTX4noiQrMo0dj4yYYNOhluJO1CTAzvEk6DqyU9SnigLi9R662BtWwvW47p7iGtAZrCM9VelJS+3wOzAv8GLrd9TUnT2gv43nZ/SRsSapc32967cSNOksajOrEVSWsRzpr5iB6Fd9u+VtJURInFLCVr5mHCc36sK7W1GbFuDSTNREQuzwUutP2BpO2JtiPPAH8nFIOvBk63fX45biOi/+UNwBS2PyjbO6yoT5I0C7V1naTZiMjke4SI56PAn4BxiWDDp8B3hLL7OW2cpynn6YxkNoCqV1jRe+pRIjI5E3AdREPgMol/TUiHdwP+CsxFtAd4shyf32GTUYvE1W1bGFiZ8EzdCaypaCmzB7CPQvF0AFEf9YCkCcqkUW0N0LIGZrV+uNRdbkikDd9hewUi2rKCpL6OZtn/BOaXdAcRydwsDcwkGVpsRdKMwLLA8rZPIyJRK0uaqRgL9wK3SnqSqP3fz3XiTc24cElGiJ5E1HJdIoINoZp6PlGCsCShTn8KsFep1byWWOi+WzKkPpDUpSyM08BMkuFE0sSS9pb0u9qm8nN14JqSsXg4kWnQr0QttyJSaPckbIX6c6pZ5+mMZDYISdPbfqd4Cd8EPiKMyQmB9Wx/0cYxE5cLLr2ITUrVmyRpGmAxoln5n4GpbG+naCmzILCd7fUl3Qa8ZHv3hg28QfxKPfJ4xCS7NLCE7c8lzQFsDHxq+wSF4IyAeYGLq6lbSdKZqNbDFWfNJEQd5bbFQbU80YLkeOI58yfiPjqu1GpuAbzoEHPqdBkTrU5FC6AbUWIwOzFvXkrU4n5G9Nz7K3Cr7UslrVH2+9r2KQ0aepK0HJJWJrIGXiGUvN8tQaUzid72u0oah9CcWAA41PZbknoD89r+R8MGPwJkFGw0Uxe1rDVSHRd4TNKkRJ3MBYSC6F22l3GotHWtP1camM2LpN/DUKqxuxOpaL0dLTPuBGaR1Nv290TaQ83ztAfhaOh01BazktaQ9ICkA4m6oP5E+vhSZb8XiEjLIpI+IMSQXrZ9bhqYSWelVrtcDMyutgfa/gjYRNJG5TnxIhGx2sz2x8CDwEKSFnSoxp5l+5G6WuikAyNpPkn7wGAtgC62fybSob8iBOVeB+Yh6v8HEloPq0ma2/YNto+oGZhKpfokGVW8SYitPUWUyW1Ztt8IjClpVtvfEs6feQhjE9uf1wzMjpTB+B+GTDLqkLQk0UbhorKpB6Hs9y2R/jct4UHcFFjE9pfluAOIFNo72jpvGpjNhaQegCu59dMSUbgFa44BQtXxWcJ42pzwIHeVNGYxoF5oxNjbm/K3mtj2/1W2bUWkivweWJ+oCZqNEESaS9Kztt+0fYukd8rx97dx+iTpVHhI7+R9gN9KutX2BUSd3cnAZSXF8XNgDUWbkjuJ59DjtfNUopdpYHZgKt/jZIRTcxnbd1FS8my/pBBIW4mo8dqfyLbpQoimTUrUhA11vmZNxUuSDsgYRG38HwiRx79KGgA8TLRcO1PSnsBGRLbBFfUn6Eg2QIexhjsaJYL5JXBlqTHbDbhZIT3cheiHOImjcfz1wHmS9lOouv2G8DgmTUq17rJEKi8DTiupsGMTQgldFX1Mx3CoOR4CTCzpJiJF7fBOGIWbD1he0Z9tsxLN70Gkx65FpI8c7+gFdTswHlHLCoDtV9LATDor1cyY8no2SWcTi5Vrgf0lLWX7OuBNSUfWdiVSZWey/YOjb+zghUpGL1uDyvf4NlF/uYpCPG5gJRr5GGFIbkpEtY+x/YXtH233r5bq5HWRJKMW268Qtc/z2n6GWP8cQDjazyTKq/Yg9CiOsv12wwY7CsiazFFIqXmYA3jf9mclLXYZIiV2D+BoQsDnPELAZy3ba5a6mMWBJQjlv3sa8gGS4aZ85wNLutotRAT6FEJMYW/bL5f9ZgS+tf2xpCkcUtWdov6prk51Vob0drrW0dvyQsKQ7E+oGn4hacZSh7AVkd51bav/nZLkv6E69cBSt7Nj+beQ7Q+LB7wP8EeGZNH8RHjPt3G29Wl5JB1COOxeIfoM/8WhZD74WSNpKSKScqXt6+uOb/lnUpI0glqpm0LVeRtgfOBKQvBxJ6L12nptHdP+ox01pJE5CpE0PtG/b86y6XkiLWlF4mH/EJEOeBBwKKH69+dammzduTr0hdWKtLHIOwqYBXjC9lFFjOZSoo5wU0Jc4THCU7U2YXTeVzm+pb/jWtSlsrAREeU9j1j4Hmr7NUlzAXcTUZYvJC0GHEx49x7JBU/S2amk4o9NiIjdTTxfehKCLQ/YPqW8fwHRzuc8SZMAfWw/VDlXS887nYWSSePq/Kjom30yERXpSlwrUxNZMx9oiAhQLyKr5FHb3zVg+EnSUpT1zTCpLkvahmhXt5yjg0StlGhSF3XvVpmnM112JKkW4JaUyL7AzkTvsYuBfxDCC+sDvWxfDpxBTP5LAwPqzldbmHf4i6tV0BDJ9lo0ro+k2Qkl4EOBnSStW1KfbwaOst2fiNj1Kf82rBqY0LrfcUkZrjXotqQpJd1AFLvPRSgcvkHUiE1i+1miNvkkSXcCxwGn2H44DcyksyJph+LIotxHGxMtSHoQ7SZOcoj83ATMKWm2YjDcQtxbk9r+pGZg1tIlW3Xe6UzUFqDluphd0gLlrQFEPfvkjpZYNxOOvZVhiDCd7a9LyvR39SnYSZIMHxpagG1aSZP/yn61e+1eYCqi/3dtbh5g+71KGVZLzNMZyRwJ6tJPai1J5iDUon4ADigX3QLEwvpl22cplGP7EhfVqw37AMlwIWkywkEwO9Hc/ERHU/ONiHToBYBexARygO3rSj3MgHJ8S3imfo0yUR5MRFcOJ9JctyUm0x8JoYl1yrapgQ2AK2zfX9KJPybqFO77z7MnSedCIXLVDfiD7VslrUuIQ4xPpOTPRqRY3UpE/Qfa3r8cOzglP2lNFK2e9icMyEHASYS+w65Ei5oTy353Euqxf3aIzCVJMgqoswF6AkcCKxCp6I8Ag+od5cXQnBrYF+hv+7X2HXX7kpHMkaASpbkOuEjSXcCYwDnAuIRaJrYfI1KblinG6C+2n7P9qjqQFHFnQnWS7YqWJGcTRdkLE2qwC5f0o8uAT4B9bH9GNLqupdX+VI5v6ebVkrYmUvimAY4sKeDdCWNzctuHE2l89xJ/p/uBd4DdFC1JFrb9bRqYSWdF0aS7d/l9DOBcQvzqD5J62r6aUB+8BDiC6He5N+HQfBjoJql3mWv+mRGq1qGN59EsRJr0FLZnB3YjSnX6EGU5G0jaUtIuhJr9X9PATJJRQyXaWDUg9wXGtj2b7Qcd7aRqBuisJR22dsy/gJ1b3cCENDKHi/qJvrAr8IbtRYHbgD3L9meB+ST9RtJyhNLbibbfqR7cyoZHR6aSGjtN2fQEUcPyru1PgOuINKQ1y/sHAttIGt/2hbZvLOdx9WcrUuq+/gbsaHsL259L6utQ3d2FEMOCSOW6EphC0iq2jyMiw2vavqjNkydJJ6DU0n1MOKhq88/4wMuEQ2vXsusswJmOthQDgVmB3W3fZHsvRy+1lp9zOhN1pRpTlM2fE8bj5ADlengPWB64n1jwzkk4RHe2fWt7jztJWhUPaR21oqQDSlbBV8APknaVtKekAxUq+tMSWQbjV47/yfbPnSHI1PIfcFRQqZOsTfQzK5RjAcYiDEpsH0v8TX9HRLz+SUR3lgfus/1IOw89GUYUok3V16tLugc4VNKuRKTgJkK1D6LFzAuERPwkth8H5il1uZ2KYnSfS6TvIelSovfTtLYvAQZJ2q4set8j0vs2KsfebvvJBg09SZoCh0z9g0R7n60kzUM4ZJYgov8LF2fOmMDvJB0IbEyUZpxdO09nWLR0NkrG1NySbibq1o8kHHbnA29Jqj2TTiFU6pe1fS+RHruB7f/L6yJJRhxJ40naWNLU5fWYks4gyhRes/1vov/wAEJw62dgEmBdh5DP98Aq9eftDEGmnHj+B7WC3vL7ZJKeBs4CzinG54/AeMWTAXAjsGoprD8UWMD2Hu58/RA7BMVhcD1wYM1xUDxPGxG9LK8n8utXIvpcriFpjpIO+izwJtCjeJs/6cQP812ASyU9T/xdViyTK8B+wC6SJrT9M3C+7U0bNdAkaVI2JrIjXifaXU1FGJ5vEw6tHYhI5z+Imv5jbF9t+6tWE4tIhqBo+3QUoRq7B7FY3dP204So4JKSJrb9BrH++AKGcoq3tBZAkrQDEwGv2v6/8npsIsC0ku0rAWw/W9b6xzmEHwV8XfY/hNDx6HSk8M+vUJ2YJU0JrEbUkPWyfaWkvxOL6XOI/n73EQbJ0cAtti+onGuYpY2T0U+tWFvS74lalvOJthrflBSG5YHNiQXetsC5tk8uxx4GLGl7sXx4D42kLQkHyzptvHcdcIPt89t9YEnSQZB0NpE18Q5wAuEVn4uoxTyRiE49Utl/qDZBScelKiJSt70XYEJY7hjgHqJMY20iRe9Q4MnaMypJkpFH0sTAZLVaZklTETordxKp6tfY7lPm4DFs/1Jq6pclIpwPEm3rOl12W5U0Mv8HklYBdifqX6YGjrN9tkJp9A1gZmBaQj12buBB2/s1arzJsCPpFOBu29fWbZ+BqK99DtjAoRA8FiGq8AKhoHoYoeboX1scdDZKNOV9wgh/U9J8hDjJBcBdtn9p6ACTpMlR9Ll8h4hiTgssQwj9DAJmd4jI1fZNJ1eLUP8MaeN1dyKD6lLbt0m6CehpexlJSwEvlbKFJElGgkoQYlFgEaLNyJREO6D1gI+INmu3EQGlmorzQkS0cgbgS9vPVc/X/p+kOeja6AE0C2q7sfHhxCJ5HocS7BHARJKmcjQ2PgO4yfZ8wKOSxrX9TTm2U19YzYhKO5HyXY9NqDLOKmlxopala9n2EHAqMHcxMJci0pUudvTCPKh63vyeg/K3Wg+4stQPrQicYfv2Bg8tSToEjr6FBwCn2v6DpPcqpRaP1e2bBmYHR9LpwCu2T5LUlyjLuIzQc6iuI2YCJiBqMGcF3gJmV/RCvadu3yRJRpDKPfRPIpNNwBG2H5E0IXGPLk4En26WZGBeItNgvVIPnRmMhc5aP/YfeEhj41mLBwMiWvUTMH15fQ8wGbBoOWYP4DNJEypaWXwjqUtO9s1HiUjvAYO/628IQY25gUuBSYEpiNS0TQmv1ZiSLgeOB06wfUoDht6hKKl8XxP9Qhe1fU6Dh5QkHY2zgPUkzZi1/K2Jolc2hJjc/pJWJxybSxCZMuvWdgWw/RJhWB5OlOY8YHtZ2x/XzplrjiQZMSr3Y+31xsS6/2TgFiKDDcIG+IjIMHmNEIL8iXAUzepKmyAHndrAhE6cLls1BIvHoSuhzrYA0TT+JcLIXBvYxdGLCkl7UC4+2680YuzJ8CNpHWBC22cVh0BNFKEXkV8/ju2vJc1LtKHZhlAEG9f2Fw0beAek+vdNkmT4UShWf5IOy9biVzKmLiEiIcs5lGC3AhYj6rn+Jalb0QoYk+hD/Kntr8uxOdcmyQgiaQm30Ztb0k7AMrbXkrQv0AM42/b7khYEtgYeqXei5/34n3TKSGYJeW9e2dQDmA7obXsuorj3Y+AA22cBAyVtW/a9k/BsvFo5X1v9M5Pm4jtgSRiiuld+/9rRNLemAjYv0A34wfbPNQOzE6vGDjc5ySbJyFGrr0sDs7WoZEwtK+lMSdMTJTl9gAnLbo8AnxAZNTgUuWu99d4sztAxyraca5NkBCh1zscpWtQh6QRJtZ7etwOfSOpGCPj0Ivrezwz8QrQmvLPufMr78T/pVAvnihLfF8D6ki6U9CiRmjIJMFsRU/g/4iLqJWkCorHxKeXYZ2z/vfrwzwur+bF9G9Bb0pIw5Foov88gaVVJdwMbAIfXp6ll2kOSJEkyvNQ7KCXtAxxBtKL5uKS8nkyIiUC0sHkYWKrUaf4HueZIkhGjYgcMAPYHNi736BfAroquA4OA6Uug4X7gKSIwdR+R9Xaph7Roo5wvHYJt0KmMzLqL4GlgfaLW7iKiSfydZRtEe5LpiQvqZmBBGNo4SZqL4nVqa3vtOr+CUl9bdy0MAGYBLrC9jKP/WJIkSZKMFEUQTZIOUPRgnozoc3kN0Wcb27sSInSrOlS4nwGOKrWYSZKMJBrSS7gaILqd6HV+iO3DibrobYHZgJkkLVB2vYhodzdtnbBP8j9oeXXZEpkcVPm5LiHycln5uRBwJUNURQ+U9CWwNPAlUdSL7afKz/RWNBmSVrd9Yy2tSFJv25/X3q9EIXsQqQ5D5c7b/pAQ96mdL1sDJEmSJMNNfR2tpHmAfYB/EWl3fYBPy6K3ulA9lOjXPHGJkgwVKUmSZMTxkL73awF9gYccysxHAZdKusL205L2JtRjewPjlmNNtJZCUlfbv6QtMGy0fCSzYiyMW372IBRFuxECL2tImt/257avJMLnKwLjAZtV1duS5qN4hreV1E/SQpIeBy6WtEBNMaxSM/s0sAW0nW5USaNIAzNJkiQZZkq0cow6A7M3oUC5MLCHowXWV8BGRJ/LgZLmLxHMs4ClGjL4JGlB6sqiJpB0HbAV8ARwuqRliyLsTZTWdLbvsX0I8CiR4TZUyruz3/dw0XJGpqSlSjF97XV3STsDJ5ZNlxDqsWvY/go4EzhA0lqSzgduBHa3vb3tb1PwpTmpSE5/CJwNrAP8kZhA7i8/54MwKIt3+THgJUkrt3XO9EwlSZIkI4KDgZImlnRoSbX7HriAqOnaqOy6NxFJOVXSxUQq3oByjhczDS9JRo62UmML5wGrE/ffBMAZZfuxwPSKPt81LiTa2mXgYSRoKQOqqMZeAlwgaeuy+SfCazGepGXKRXcTMKek5WwfAzwJ9ANuK+pvtbB6pk02KbZ/kTQu4Wl6lEht7l28UqcA/wYWLp5kCKfWmMD7QKoBJ0mSJCNFvUEoaXtC2+EXwvF5pO03ib7L80uayvb7hEP0AuABoK/tO2rnSGdnkowclTX8zpL+KGku218CdwHnA7+xPSnwi6S9ynvnEC2CKCqy+wLPNeQDtBAtZWQCA4mUyMuArSRtWbY/TkS3Ngew/TAwEbC1pOmAw2yvYfvy6snSwGxeJG1HeIdXItKPzga6Sprb9jfAHcDMwKIwWDr+p7L91saMOkmSJOnolNTYLnWpsWMRCpVLEMqxixEq9osD1xK6D5sB2P7A9t22zywO03R8JslIUnP6SJpN0kHAqkRroHMlTUFkDAxkiJLzc8BRknrYPt12TZvjU2ClUkKXjAQtY2SWdMiviYjWOMDOwCJEwX0XQll0Ikn7lXTJ74HbgH9WI5cNGXzyq9Qe5nXbZgLWANayfZztHwg14DuB7WCwath3RAS7a6Xe8vHMqU+SJElGlJIaO0jSbyUdI2kF2z/YvgJYjcim2Qn4C3Cg7U8Jp2gPSWNXz1XWLtmSJEmGE0kTSTpc0rIQ96WkiYBLCYXYFW0fTIh6HkG0JhkT2EzS9cBLwPK2f6wYqLL9Zck4SEaSVjSqrgW62X6S8FLsBRwDfAzsQYj+7ALsb/s8V/ohZuSyuaip9JWH+RTFUwwRnfzU9kuSehaP8r+BvwOTS6rVvhxi+6JUAkuSJElGFEnjSNpe0m8r2/YgjMnHgd0knVzemh44rijSDwAWk7QxcJntg2x/Vz13PpuSZIT5LZHWerKkeSWNa/szovZyPEpNJXAw0YZwDiJV/VvgaduH2r4ThtyHeT+OWlrGyKxcGGMDc0m6gohq7QKIBCDgAAAS2UlEQVTMSORh/whsYnuFIlWsLLJvPipRR5co5LGEAbm3pJ2IVKQlJXW3/X0xQnsS9ZbXERFMiuGZJEmSJCOEpF2AB4HfEDVctX7MPwHrEQvWqYkUO4iF7QKSjiTUYjcErs2MqSQZ5TxB9LZ8FNiUCCpBCPp0IdaJ3Rwt7S4EziudJI6yfSjk/Ti6UasZ7ZLGB94GLrG9c9nWB5ja9t2V/Qb3SUyaA0lTAV1tv1vZtikwHZFDvx+wPvA7Ig1pUsIrtQzhUNgYeCc9UUmSJMnIImlOIs1ud9uvV7ZPTCjRdyXWG0fbfqa8NyFRC7YScLjtl8p25bMpSUYdihZ2BwInAJ8B1wNX2T5B0gpEyvqutt8q+//G9su1ezHvydFPK1rwXxNRyxthsDH5RtXAhLb7JCYNZ1Yi7WgtSVdJ6k6kxg4ghH3mAzYoEcpdgA8I43NtYGfbb+eEkSRJkowi5gbGtf16KdmYX9IspcbyGsJRv4HtZyTNIulsYCzbF9reqJR0DM7MaeQHSZJWw/Z7wOSEWuzHhE2zTUldvxf4GVhZQ1qavFw1LPOeHP20YiRThDfjbODveRE1N9WIckl5fYWQfz/K9tmSdiSilhvbvqHstyjwru0PJI3v6HeanuIkSZJklCGpB/Ai8CqRBvsBMBPwoe3lJD1EiM51BxYGTrd9cuX4bIOWJKOB2tpR0oZAfyIYcTlwOrFm/B7Y1/ZHDRxmp6fr/96lY1FC4Fva/qLRY0l+ndoEUTEwJyVqKU8FlgauLrv+nUg7mqwYoXsCKwI7Ah9UDMx8mCdJkiSjhOK0/FHSOkRt5QvEwvVp4GFFi7RViGjnfMCe9euOfCYlyfBTIo/+b0GDSjbiD0RwYkPbn5TjNwYmrRmYuT5sHC0XyaySka3mR9LyRD79R8Aptm+QdDohonC07e8lLQj8GZgAeA84wPaHDRt0kiRJ0uEZ0TWCpKOAx2xfX7d9DGBQrjuSZMSoGoTVTLX/sv+MRIuSqRw9Z7sS9+CgNC4bT8tFMqvkRN881NellF5hpxGpsesR8tKrSPqSSHU4H7haUi/gM9vrSpqk4qnKySNJkiQZIYZH/K88vyYjeuztD8wJnFu/T2o9JMnIUYzDXsDhwPSSrgKesP1y/b4l4vkhcCuh/vy8K33Qc43YeFpR+CdpMsrD3CWVuVaA/R0wIdDH9itEf9OXCVW+D4DLiP5HVwOzlGNqBqZy8kiSJElGlEqpxiFFiZLy+tfami0H3ELUYy5g+42686VTO0mGkxL9r77uAZxM1ELvD2wGbFF5f86i7lwzIn8CtrL9fLsNOhlm0shMRjuVh/kBwFlFzAciBXZSSXPa/hp4DOgG9LN9BtHzaMr6lKR8mCdJkiTDS9WAlLSApGeAaYiaLqDt50vZdh2wuO2Dy/Fj1O+XJMmwU43+S/qtpCmAXoRt8jhwGPAFYXQiaWZgD6KtHRCGZi01tp2HnwwD+aUkoxxJXeoe5pNLuh+YCDgAOFjS5rZfAy4CDgWw/QjwDuDSQPe9kmOf12mSJEky3KgAg4UBpyo9mWcAzgG2Bf4paVpJ3cu/Q4vQ3GBsf2P789rzLVNjk2TkKPfj1JJuILQ5ehNtCGcErgBOsL1+6SQwj6NX7QBgrjbOldltTUhLC/8k7U9d0XYP2z+W3+ch0mAPIdRjfwKWISaMe4C/2r5QUk/b3zdm9EmSJEkrUgzNLsClRIuzSYENiMjJq8AiwGm2T5X0AHCp7dNTQDBJRg1t1UFL6g98Z3v/8ron8AdgPtubFSGfkwBs7yBpTmA62ze28/CTESAjRMlII6lb+dmlpC30lPQ34GRJW5eH+zOEp+oD27MAXwGHlDTZowlpeNLATJIkSUYlkrYmhOa6A3cA29i+GNgb+D2wPfEcmroccjQR6czyjCQZSSpaHLXU2EnKz+5E14A7a6/LGvBS4BdJ1xN9aE1odGD7+TQwOw4trS6bjH4kjQ/cKml728+WnPr+wMNAbYIYCNxUfj5SDn0DWF7S5LavbMDQkyRJkhaiPuooaTrb7xKL1LUJI/PPwAqS5rb9TFnoLg1sDTxQDn0UuL9dB58kLUolu60vcCHwiaS7bB9X1pC9y34DyiFjEM6fSYDxaiJb2VWg45HpsskIIWkR4oH9ACHQM1dpMzI58bB+BNgSGJ+YLL4Ddgf6Evn2twFn236nAcNPkiRJWoj6VDxJswE3AJsTmTILAUsRPZi/Bh6yfWuJcq4LnGj71rpzZqpskowAlcy2LkRAqz/wb2Jt+E9gT+BK4F/AkcCZRHDicOB54n6slVuJsFfSwOxgpJGZDBeSpgWOI3qGXQI8AbxHRCoPA14iUh3GAI63fVU5bmLiwb4q8Est3SE9U0mSJMmooPRf3h94CriZaDsyH+EQ/YgwOrcD+gFn2D5IUm/bn1fOkc+kJBlBfu3+kXQjEbFcvGxaBtgHWAVYkXAA/Ra4x/ZB7TTcZDST6bLJMCNpLOAU4DHb69W9dxqwl+0lJL1FGJ83Vt7rbnsroh9m7Zj0TCVJkiTDjaSFgNltn1VeL0NEQW4g6ikfA+YGPidSZDckmrXvVVJkuwPUDMxaJDSfSUky4lRSY39PpKE/ZPt0YAciBX1G269Legx4DjjG9s6l/nJs29+U49PZ0wKk8E8yPMwDfG/7cBhSzF1SGS4HvpXUj2hTMjNwg6SnCGfGnvUnyzSkJEmSZASZG5hb0vzl9UTAnwgtgEUINfOxbD8EnE6UbuxU+lvuZnvv6smyJUmSDD+lQ1CXyu+9JJ0DrEAIaG0laS/bHwAXl20U0cdLgTEkjUNkVn5TaRGUBmYLkJHMZHgYBExfe1GbBIqx+LOkowip6b8Xz9S8hDT1q5CeqSRJkmTEKL0ttwRutf0k8HeibGMZSU8QUZMFgU+A821fUtofYPsfknYHXqyr28xnUpKMIJX7p9bb/Gfga0kXEinruxIpsguWTIODgVclrV8EH5+0/Xj1nHk/thYZyUyGhw+BlyWtCjHBFK8wkmYFXiz/9gaw/ZTtV4t3Kz1TSZIkyYiyBNFn+UxJqxBpsHcC0wDzEy1KZgRWsH1JOeZ4SSsD2D7b9qPVE+YzKUlGjLqe6PsBF0raCMD2fYSBOZHt6YEvCEHIMYh7eOKyX+34tEValPxik+HhQ6L1yHKSxrc9yPbAIkG9BjGB/NH2n6sHudCA8SZJkiQtQDEcbwV+BGYDLiOilu8Aq9l+DrgKuETSiZKeZogCOjC4tCNJkhGgpMJeLKlnUY7tK+lcIqPgRuBgSYuV3ecigg4QfdEnBRayfYntU6vnTWdP65LqsslwIWkaomXJ1ISa7PTAHoTIwp+rktNpWCZJkiSjCknzEe2vJiMiIpMC4wL/B9wB3A3MDiwP3Gn7qQYNNUlahtLf8kTgQOAVYIDt70sEcxvgd7Y/kbQvMCVwKLAk0bbua+AHYD/bL1TOmWvETkAamclwI2lM4C9AN2AmQh3s7saOKkmSJGl1igrlB7Z3kjQPcDwwJ1EDtqXtDyv7Zn+9JBlBJPUATgb6ALfY/oukCYmgwnpEj8uTgbttny6pF3AucA1wBeHsmcD2pQ35AEnDSSMzGWGqza9raUjpmUqSJElGF2WR+w6wmO3nJU0C/AHoYvuwyn4ZKUmSkUDSssA/gMltf1y2TQmsDSxhe11JmwOLEn3RX5O0DbASsJXtLyrnGrxeTDoPaWQmI0ztIZ4KfUmSJEl7IelgYD3bfRs9liRpZUo7kjeAe4j2I7cA5xDqzkcC9wH7AT/ZPrAcM7ntjxoz4qSZSCMzSZIkSZIOhaTbgE1sf17ZltHLJBmFlHrMuwiRrT/avrds3xDYwfbiktYEFgCOBb4swYe8F5M0MpMkSZIkSZKks/LfMtIkHQLMYnvD2r5Ed4q7gGtsn9R+I006EtnCJEmSJEmSDketT3OSJMOPpFkl/Q3+ZxuRU4DpJK1WXnex/QuwJXB+5XxpUyRDkRdEkiRJkiQdjhQSSZKRZgJJW8CvG4m2PwVOJ1qTUAxMbL9t+98V4cfU5kiGIo3MJEmSJEmSJGlx6qL/bwGXA+tI6m17kKRuZT/VHXo58IKkmevPmbWXya+RNZlJkiRJkiRJ0qLUtxCRNK7tbyRNABwOfGz70Mr7PW1/n90DkpEhI5lJkiRJkiRJ0mJIWgCGpJZL2lTSM8BBkva1/SVwFbCApDnKPn8CDirHDao7X9oNyTCTF0uSJEmSJEmStBCSpgUWldSzvN4AWBdYB3gA2F7S8qUtyRPANuXQZ4EuksapP2dGNZPhIdNlkyRJkiRJkqQFkNTV9i+l/nIQsDERrewJ/AT8EVgbeBRYwvZvJc0GnAXsA/wMLAYcl/WWycjQtdEDSJIkSZIkSZJkxJEkB7+UTeMB3YD1gN62T5I0NzAvsDTwC/BqSZs9UtKeth8u53o8DcxkZMl02SRJkiRJkiTpwNSMQkmrS3oW6Ad8AZwJLCdpCmB64DvgR2BV4B6iB2aXioHZpSjN1ivMJslwkemySZIkSZIkSdLBqBqEti1pHuBk4GDbd5R9JgL2BP4NnFT+9QHGAja2/WqDhp+0OBnJTJIkSZIkSZIOQk3ltRiYXSuprSsA99m+Q9KYZZ/PgKuBRYDZbPcDdrY9T83ArOufmSSjhDQykyRJkiRJkqTJkdQDhqi8StoFuF7SfpL6AI8AC5d9fqoc+jyhKDtzee/pcvwY5fVAkmQUk0ZmkiRJkiRJkjQpkpaRdDewrKTuZdsfgJWBYwiRnyOAMYDnJB1V9llO0rWEANCxti+qnjeNy2R0kjWZSZIkSZIkSdJklMjl8YQi7GnAlURbkp+B64DTbd9e6i43AyYB/gZcDnwITA4cb/vqyjmVyrFJe5AtTJIkSZIkSZKk+ZgSmM72gjC0gSjpGWBD4Hbbn0n6GpjK9juSliq/v15/wjQwk/YijcwkSZIkSZIkaT5+BMaStCQwJtBH0sTA48CNwP6SNrB9BTAj8AOA7e+B1yHqLjMtNmkEmS6bJEmSJEmSJE1GUYjtB+xH9Ly8G5gL+AR4EngGOJIwRn8GdmwrepkkjSCNzCRJkiRJkiRpUiTNCrwH9LD9paStiXYku0vqDUxt+9nGjjJJhibTZZMkSZIkSZKkSan1s6SkwwKLE5FMbH8OfA6ZGps0F9nCJEmSJEmSJEmaFEldJU0vaSdJjxEKs5fV75cGZtJMZCQzSZIkSZIkSZoU279IGheYE9jL9r2Q7UiS5iZrMpMkSZIkSZKkgyBJxBp+UKPHkiS/RkYykyRJkiRJkqQDIKlLMS4zSpQ0NRnJTJIkSZIkSZIkSUYZKfyTJEmSJEmSJEmSjDLSyEySJEmSJEmSJElGGWlkJkmSJMn/t3c/L1bVYRzH359ySAqZRUS/IAYyE9IWFoGhoOQiKvpBRWAUQ3+AILaINgVZadGmoHb9gFy0GghdlE0ZkkFRjk6CP8AIrKCojRRNqU+L+xWGmIninpnhOu8XXDj3y3Oe75ezOTz3+9xzJElSZywyJUmSJEmdsciUJC1aSW5N8uoCzT2SZPNCzC1J0lzy6bKSJC2AJBuAJ6vqnv9xzpKqOjN3q5IkqX/uZEqSBlrbETya5O0kx5PsSrIpyWdJTiS5rX0+T3IwyYEkN7ZzNyTZ3Y6fTfJmkn1JTibZ8i9zXpZkT5JDSb5J8kgbvyXJp0m+SvJBkqvb+PIkH7X4r5NcD+wA1ieZSLI1ydIkbyWZbOvc2M4dTfJ+ko+B8Tm+nJIk9W3JQi9AkqQOLAceBp4AvgQ2A+uAe4GngceB9VV1Jskm4AXgwRnyrAQ2AsuAY0neqKq/Zoi7E/ihqu4GSDKcZAh4Dbivqn5uhefzbU27gB1VNZZkKb0feZ9i2k5mkm1AVdXqJCuBD5OsaPOtAW6uql/7uUiSJM0Hi0xJ0oXg26qaBEhyBBivqkoyCYwAw8A7SW4AChiaJc+eqpoCppL8BFwJnJohbhJ4JclOYHdV7U+yClgF7E0CcDHwY5JlwLVVNQZQVX+0df4z5zp6RSpVdTTJd8D5InOvBaYkaVBYZEqSLgRT047PTft+jt697jngk6p6IMkIsO8/5DnLLPfJqjqeZA1wF7A9yTgwBhypqrXTY1uR2a/fOsghSdK88D+ZkqTFYBj4vh2P9pssyTXA71X1LvAyvXbWY8AVSda2mKEkN1XVaeBUkvvb+CVJLgVO02vLPW8/8GiLWQFc13JKkjRQLDIlSYvBS8CLSQ7STRfPauCLJBPAM8D2qvoTeAjYmeQQMAHc3uIfA7YkOQwcAK4CDgNn28OAtgKvAxe1Ft/3gNHWuitJ0kDxFSaSJEmSpM64kylJkiRJ6owP/pEkaRZJLmfmd1PeUVW/zPd6JEkaBLbLSpIkSZI6Y7usJEmSJKkzFpmSJEmSpM5YZEqSJEmSOmORKUmSJEnqjEWmJEmSJKkzfwMPOxxFgBkQPgAAAABJRU5ErkJggg==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661</TotalTime>
  <Words>414</Words>
  <Application>Microsoft Macintosh PowerPoint</Application>
  <PresentationFormat>Widescreen</PresentationFormat>
  <Paragraphs>61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</vt:lpstr>
      <vt:lpstr>Times New Roman</vt:lpstr>
      <vt:lpstr>Office Theme</vt:lpstr>
      <vt:lpstr>LENDING CLUB CASE STUDY SUBMISSION</vt:lpstr>
      <vt:lpstr>PROBLEM STATEMENT</vt:lpstr>
      <vt:lpstr>                    DATA SET </vt:lpstr>
      <vt:lpstr>                    </vt:lpstr>
      <vt:lpstr>                          CASE STUDY OBJECTIVE</vt:lpstr>
      <vt:lpstr>Problem solving methodology</vt:lpstr>
      <vt:lpstr>PowerPoint Presentation</vt:lpstr>
      <vt:lpstr>PowerPoint Presentation</vt:lpstr>
      <vt:lpstr>PowerPoint Presentation</vt:lpstr>
      <vt:lpstr>Analysis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LENDING CLUB CASE STUDY SUBMISSION</dc:title>
  <dc:creator>Chiranjeev;Shresth Gupta;Swapnil Deshmane;Bhargav Kakati;Siddhartha Mishra</dc:creator>
  <cp:lastModifiedBy>Karthik M Nair</cp:lastModifiedBy>
  <cp:revision>10</cp:revision>
  <dcterms:created xsi:type="dcterms:W3CDTF">2021-11-09T23:08:40Z</dcterms:created>
  <dcterms:modified xsi:type="dcterms:W3CDTF">2021-11-10T10:12:15Z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Microsoft® PowerPoint® for Microsoft 365</vt:lpwstr>
  </property>
  <property fmtid="{D5CDD505-2E9C-101B-9397-08002B2CF9AE}" pid="3" name="KSOProductBuildVer">
    <vt:lpwstr>1033-3.1.6.6275</vt:lpwstr>
  </property>
</Properties>
</file>